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sldIdLst>
    <p:sldId id="310" r:id="rId2"/>
    <p:sldId id="301" r:id="rId3"/>
    <p:sldId id="311" r:id="rId4"/>
    <p:sldId id="306" r:id="rId5"/>
    <p:sldId id="313" r:id="rId6"/>
    <p:sldId id="318" r:id="rId7"/>
    <p:sldId id="315" r:id="rId8"/>
    <p:sldId id="312" r:id="rId9"/>
    <p:sldId id="302" r:id="rId10"/>
    <p:sldId id="317" r:id="rId11"/>
    <p:sldId id="316" r:id="rId12"/>
    <p:sldId id="304" r:id="rId13"/>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3B1"/>
    <a:srgbClr val="E9F2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45" autoAdjust="0"/>
    <p:restoredTop sz="47048" autoAdjust="0"/>
  </p:normalViewPr>
  <p:slideViewPr>
    <p:cSldViewPr snapToGrid="0">
      <p:cViewPr varScale="1">
        <p:scale>
          <a:sx n="42" d="100"/>
          <a:sy n="42" d="100"/>
        </p:scale>
        <p:origin x="2150" y="29"/>
      </p:cViewPr>
      <p:guideLst>
        <p:guide orient="horz" pos="2160"/>
        <p:guide pos="2880"/>
      </p:guideLst>
    </p:cSldViewPr>
  </p:slideViewPr>
  <p:notesTextViewPr>
    <p:cViewPr>
      <p:scale>
        <a:sx n="1" d="1"/>
        <a:sy n="1" d="1"/>
      </p:scale>
      <p:origin x="0" y="-696"/>
    </p:cViewPr>
  </p:notesTextViewPr>
  <p:notesViewPr>
    <p:cSldViewPr snapToGrid="0">
      <p:cViewPr>
        <p:scale>
          <a:sx n="80" d="100"/>
          <a:sy n="80" d="100"/>
        </p:scale>
        <p:origin x="-2851" y="51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56BD7F4-E65D-4416-9EDC-9BFFAFD9B406}" type="datetimeFigureOut">
              <a:rPr lang="sv-SE" smtClean="0"/>
              <a:t>2014-11-03</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2C90F62-64E5-4CEE-B776-0A70B1D30B70}" type="slidenum">
              <a:rPr lang="sv-SE" smtClean="0"/>
              <a:t>‹#›</a:t>
            </a:fld>
            <a:endParaRPr lang="sv-SE"/>
          </a:p>
        </p:txBody>
      </p:sp>
    </p:spTree>
    <p:extLst>
      <p:ext uri="{BB962C8B-B14F-4D97-AF65-F5344CB8AC3E}">
        <p14:creationId xmlns:p14="http://schemas.microsoft.com/office/powerpoint/2010/main" val="174248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Ta med:</a:t>
            </a:r>
          </a:p>
          <a:p>
            <a:pPr lvl="0"/>
            <a:endParaRPr lang="sv-SE" sz="1200" kern="1200" dirty="0" smtClean="0">
              <a:solidFill>
                <a:schemeClr val="tx1"/>
              </a:solidFill>
              <a:effectLst/>
              <a:latin typeface="Century Gothic" pitchFamily="34" charset="0"/>
              <a:ea typeface="+mn-ea"/>
              <a:cs typeface="+mn-cs"/>
            </a:endParaRPr>
          </a:p>
          <a:p>
            <a:r>
              <a:rPr lang="sv-SE" sz="1200" kern="1200" dirty="0" smtClean="0">
                <a:solidFill>
                  <a:schemeClr val="tx1"/>
                </a:solidFill>
                <a:effectLst/>
                <a:latin typeface="Century Gothic" pitchFamily="34" charset="0"/>
                <a:ea typeface="+mn-ea"/>
                <a:cs typeface="+mn-cs"/>
              </a:rPr>
              <a:t>Kopior på Blooms reviderade taxonom</a:t>
            </a:r>
            <a:r>
              <a:rPr lang="sv-SE" sz="1200" kern="1200" baseline="0" dirty="0" smtClean="0">
                <a:solidFill>
                  <a:schemeClr val="tx1"/>
                </a:solidFill>
                <a:effectLst/>
                <a:latin typeface="Century Gothic" pitchFamily="34" charset="0"/>
                <a:ea typeface="+mn-ea"/>
                <a:cs typeface="+mn-cs"/>
              </a:rPr>
              <a:t>i</a:t>
            </a:r>
          </a:p>
          <a:p>
            <a:r>
              <a:rPr lang="sv-SE" sz="1200" kern="1200" baseline="0" dirty="0" smtClean="0">
                <a:solidFill>
                  <a:schemeClr val="tx1"/>
                </a:solidFill>
                <a:effectLst/>
                <a:latin typeface="Century Gothic" pitchFamily="34" charset="0"/>
                <a:ea typeface="+mn-ea"/>
                <a:cs typeface="+mn-cs"/>
              </a:rPr>
              <a:t>Whiteboard</a:t>
            </a:r>
          </a:p>
          <a:p>
            <a:r>
              <a:rPr lang="sv-SE" sz="1200" kern="1200" baseline="0" dirty="0" err="1" smtClean="0">
                <a:solidFill>
                  <a:schemeClr val="tx1"/>
                </a:solidFill>
                <a:effectLst/>
                <a:latin typeface="Century Gothic" pitchFamily="34" charset="0"/>
                <a:ea typeface="+mn-ea"/>
                <a:cs typeface="+mn-cs"/>
              </a:rPr>
              <a:t>Lollipopstick</a:t>
            </a:r>
            <a:endParaRPr lang="sv-SE" sz="1200" kern="1200" baseline="0" dirty="0" smtClean="0">
              <a:solidFill>
                <a:schemeClr val="tx1"/>
              </a:solidFill>
              <a:effectLst/>
              <a:latin typeface="Century Gothic" pitchFamily="34" charset="0"/>
              <a:ea typeface="+mn-ea"/>
              <a:cs typeface="+mn-cs"/>
            </a:endParaRPr>
          </a:p>
          <a:p>
            <a:r>
              <a:rPr lang="sv-SE" sz="1200" kern="1200" baseline="0" dirty="0" smtClean="0">
                <a:solidFill>
                  <a:schemeClr val="tx1"/>
                </a:solidFill>
                <a:effectLst/>
                <a:latin typeface="Century Gothic" pitchFamily="34" charset="0"/>
                <a:ea typeface="+mn-ea"/>
                <a:cs typeface="+mn-cs"/>
              </a:rPr>
              <a:t>Muggar</a:t>
            </a:r>
          </a:p>
          <a:p>
            <a:r>
              <a:rPr lang="sv-SE" sz="1200" kern="1200" baseline="0" dirty="0" smtClean="0">
                <a:solidFill>
                  <a:schemeClr val="tx1"/>
                </a:solidFill>
                <a:effectLst/>
                <a:latin typeface="Century Gothic" pitchFamily="34" charset="0"/>
                <a:ea typeface="+mn-ea"/>
                <a:cs typeface="+mn-cs"/>
              </a:rPr>
              <a:t>Runda cirklar</a:t>
            </a:r>
            <a:endParaRPr lang="sv-SE" sz="1200" kern="1200" dirty="0" smtClean="0">
              <a:solidFill>
                <a:schemeClr val="tx1"/>
              </a:solidFill>
              <a:effectLst/>
              <a:latin typeface="Century Gothic" pitchFamily="34" charset="0"/>
              <a:ea typeface="+mn-ea"/>
              <a:cs typeface="+mn-cs"/>
            </a:endParaRPr>
          </a:p>
          <a:p>
            <a:r>
              <a:rPr lang="sv-SE" sz="1200" kern="1200" dirty="0" smtClean="0">
                <a:solidFill>
                  <a:schemeClr val="tx1"/>
                </a:solidFill>
                <a:effectLst/>
                <a:latin typeface="Century Gothic" pitchFamily="34" charset="0"/>
                <a:ea typeface="+mn-ea"/>
                <a:cs typeface="+mn-cs"/>
              </a:rPr>
              <a:t> </a:t>
            </a:r>
          </a:p>
          <a:p>
            <a:pPr lvl="0"/>
            <a:r>
              <a:rPr lang="sv-SE" sz="1200" kern="1200" dirty="0" smtClean="0">
                <a:solidFill>
                  <a:schemeClr val="tx1"/>
                </a:solidFill>
                <a:effectLst/>
                <a:latin typeface="Century Gothic" pitchFamily="34" charset="0"/>
                <a:ea typeface="+mn-ea"/>
                <a:cs typeface="+mn-cs"/>
              </a:rPr>
              <a:t>Placera ut muggarna.</a:t>
            </a:r>
          </a:p>
          <a:p>
            <a:pPr lvl="0"/>
            <a:endParaRPr lang="sv-SE" sz="1200" kern="1200" dirty="0" smtClean="0">
              <a:solidFill>
                <a:schemeClr val="tx1"/>
              </a:solidFill>
              <a:effectLst/>
              <a:latin typeface="Century Gothic" pitchFamily="34" charset="0"/>
              <a:ea typeface="+mn-ea"/>
              <a:cs typeface="+mn-cs"/>
            </a:endParaRPr>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42C90F62-64E5-4CEE-B776-0A70B1D30B70}" type="slidenum">
              <a:rPr lang="sv-SE" smtClean="0"/>
              <a:t>1</a:t>
            </a:fld>
            <a:endParaRPr lang="sv-SE"/>
          </a:p>
        </p:txBody>
      </p:sp>
    </p:spTree>
    <p:extLst>
      <p:ext uri="{BB962C8B-B14F-4D97-AF65-F5344CB8AC3E}">
        <p14:creationId xmlns:p14="http://schemas.microsoft.com/office/powerpoint/2010/main" val="317633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smtClean="0"/>
              <a:t>JANE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Skrivplattor</a:t>
            </a: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ABCD-kort</a:t>
            </a:r>
          </a:p>
          <a:p>
            <a:pPr marL="171450" indent="-171450">
              <a:buFont typeface="Arial" panose="020B0604020202020204" pitchFamily="34" charset="0"/>
              <a:buChar char="•"/>
            </a:pPr>
            <a:r>
              <a:rPr lang="sv-SE" dirty="0" smtClean="0"/>
              <a:t>Tänkande tummar</a:t>
            </a:r>
          </a:p>
          <a:p>
            <a:pPr marL="171450" indent="-171450">
              <a:buFont typeface="Arial" panose="020B0604020202020204" pitchFamily="34" charset="0"/>
              <a:buChar char="•"/>
            </a:pPr>
            <a:r>
              <a:rPr lang="sv-SE" dirty="0" smtClean="0"/>
              <a:t>In- &amp; utgångspass</a:t>
            </a:r>
            <a:r>
              <a:rPr lang="sv-SE" baseline="0" dirty="0" smtClean="0"/>
              <a:t> (</a:t>
            </a:r>
            <a:r>
              <a:rPr lang="sv-SE" dirty="0" err="1" smtClean="0"/>
              <a:t>Mentimeter</a:t>
            </a:r>
            <a:r>
              <a:rPr lang="sv-SE" dirty="0" smtClean="0"/>
              <a:t>, Post-it)</a:t>
            </a:r>
          </a:p>
          <a:p>
            <a:pPr marL="171450" indent="-171450">
              <a:buFont typeface="Arial" panose="020B0604020202020204" pitchFamily="34" charset="0"/>
              <a:buChar char="•"/>
            </a:pPr>
            <a:r>
              <a:rPr lang="sv-SE" dirty="0" smtClean="0"/>
              <a:t>Färgade muggar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Annan</a:t>
            </a:r>
          </a:p>
          <a:p>
            <a:pPr marL="171450" indent="-171450">
              <a:buFont typeface="Arial" panose="020B0604020202020204" pitchFamily="34" charset="0"/>
              <a:buChar char="•"/>
            </a:pPr>
            <a:r>
              <a:rPr lang="sv-SE" dirty="0" smtClean="0"/>
              <a:t>Ingen</a:t>
            </a:r>
          </a:p>
          <a:p>
            <a:pPr marL="171450" indent="-171450">
              <a:buFont typeface="Arial" panose="020B0604020202020204" pitchFamily="34" charset="0"/>
              <a:buChar char="•"/>
            </a:pPr>
            <a:endParaRPr lang="sv-SE" dirty="0" smtClean="0"/>
          </a:p>
          <a:p>
            <a:pPr marL="0" indent="0">
              <a:buFont typeface="Arial" panose="020B0604020202020204" pitchFamily="34" charset="0"/>
              <a:buNone/>
            </a:pPr>
            <a:r>
              <a:rPr lang="sv-SE" dirty="0" smtClean="0"/>
              <a:t>Kolla upp om lärarna har använt detta nästa gång</a:t>
            </a:r>
          </a:p>
        </p:txBody>
      </p:sp>
      <p:sp>
        <p:nvSpPr>
          <p:cNvPr id="4" name="Platshållare för bildnummer 3"/>
          <p:cNvSpPr>
            <a:spLocks noGrp="1"/>
          </p:cNvSpPr>
          <p:nvPr>
            <p:ph type="sldNum" sz="quarter" idx="10"/>
          </p:nvPr>
        </p:nvSpPr>
        <p:spPr/>
        <p:txBody>
          <a:bodyPr/>
          <a:lstStyle/>
          <a:p>
            <a:fld id="{42C90F62-64E5-4CEE-B776-0A70B1D30B70}" type="slidenum">
              <a:rPr lang="sv-SE" smtClean="0"/>
              <a:t>10</a:t>
            </a:fld>
            <a:endParaRPr lang="sv-SE"/>
          </a:p>
        </p:txBody>
      </p:sp>
    </p:spTree>
    <p:extLst>
      <p:ext uri="{BB962C8B-B14F-4D97-AF65-F5344CB8AC3E}">
        <p14:creationId xmlns:p14="http://schemas.microsoft.com/office/powerpoint/2010/main" val="2719619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aseline="0" dirty="0" smtClean="0"/>
              <a:t>JANE</a:t>
            </a:r>
          </a:p>
          <a:p>
            <a:endParaRPr lang="sv-SE" sz="1200" baseline="0" dirty="0" smtClean="0"/>
          </a:p>
          <a:p>
            <a:pPr>
              <a:spcBef>
                <a:spcPts val="500"/>
              </a:spcBef>
              <a:buClr>
                <a:srgbClr val="0E1676"/>
              </a:buClr>
              <a:defRPr/>
            </a:pPr>
            <a:r>
              <a:rPr lang="sv-SE" sz="1200" dirty="0" smtClean="0">
                <a:solidFill>
                  <a:srgbClr val="606060"/>
                </a:solidFill>
                <a:latin typeface="Arial" pitchFamily="34" charset="0"/>
                <a:cs typeface="Arial" pitchFamily="34" charset="0"/>
                <a:sym typeface="Arial" pitchFamily="34" charset="0"/>
              </a:rPr>
              <a:t>Använd</a:t>
            </a:r>
            <a:r>
              <a:rPr lang="sv-SE" sz="1200" b="1" dirty="0" smtClean="0">
                <a:solidFill>
                  <a:srgbClr val="606060"/>
                </a:solidFill>
                <a:latin typeface="Arial" pitchFamily="34" charset="0"/>
                <a:cs typeface="Arial" pitchFamily="34" charset="0"/>
                <a:sym typeface="Arial" pitchFamily="34" charset="0"/>
              </a:rPr>
              <a:t> Blooms </a:t>
            </a:r>
            <a:r>
              <a:rPr lang="sv-SE" sz="1200" dirty="0" smtClean="0">
                <a:solidFill>
                  <a:srgbClr val="606060"/>
                </a:solidFill>
                <a:latin typeface="Arial" pitchFamily="34" charset="0"/>
                <a:cs typeface="Arial" pitchFamily="34" charset="0"/>
                <a:sym typeface="Arial" pitchFamily="34" charset="0"/>
              </a:rPr>
              <a:t>reviderade taxonomi för att utvärdera</a:t>
            </a:r>
          </a:p>
          <a:p>
            <a:pPr lvl="1">
              <a:spcBef>
                <a:spcPts val="500"/>
              </a:spcBef>
              <a:buClr>
                <a:srgbClr val="0E1676"/>
              </a:buClr>
              <a:defRPr/>
            </a:pPr>
            <a:r>
              <a:rPr lang="sv-SE" sz="1200" dirty="0" smtClean="0">
                <a:solidFill>
                  <a:srgbClr val="606060"/>
                </a:solidFill>
                <a:latin typeface="Arial" pitchFamily="34" charset="0"/>
                <a:cs typeface="Arial" pitchFamily="34" charset="0"/>
                <a:sym typeface="Arial" pitchFamily="34" charset="0"/>
              </a:rPr>
              <a:t>En av dina planeringar. Placera in lärandemål, vald undervisning samt vald bedömning, (ALIGNMENT) eller:</a:t>
            </a:r>
          </a:p>
          <a:p>
            <a:pPr lvl="1">
              <a:spcBef>
                <a:spcPts val="500"/>
              </a:spcBef>
              <a:buClr>
                <a:srgbClr val="0E1676"/>
              </a:buClr>
              <a:defRPr/>
            </a:pPr>
            <a:r>
              <a:rPr lang="sv-SE" sz="1200" dirty="0" smtClean="0">
                <a:solidFill>
                  <a:srgbClr val="606060"/>
                </a:solidFill>
                <a:latin typeface="Arial" pitchFamily="34" charset="0"/>
                <a:cs typeface="Arial" pitchFamily="34" charset="0"/>
                <a:sym typeface="Arial" pitchFamily="34" charset="0"/>
              </a:rPr>
              <a:t>Ett prov (en diagnos) och de frågor som eleven möter</a:t>
            </a:r>
          </a:p>
          <a:p>
            <a:r>
              <a:rPr lang="sv-SE" sz="1200" baseline="0" dirty="0" smtClean="0"/>
              <a:t>Reflektera över hur dina markeringar hamnar.</a:t>
            </a:r>
          </a:p>
          <a:p>
            <a:r>
              <a:rPr lang="sv-SE" sz="1200" baseline="0" dirty="0" smtClean="0"/>
              <a:t>Är du mer eller mindre i någon/några av kolumnerna eller raderna.</a:t>
            </a:r>
          </a:p>
          <a:p>
            <a:pPr>
              <a:spcBef>
                <a:spcPts val="500"/>
              </a:spcBef>
              <a:buClr>
                <a:srgbClr val="0E1676"/>
              </a:buClr>
              <a:defRPr/>
            </a:pPr>
            <a:endParaRPr lang="sv-SE" sz="1200" dirty="0" smtClean="0">
              <a:solidFill>
                <a:srgbClr val="606060"/>
              </a:solidFill>
              <a:latin typeface="Arial" pitchFamily="34" charset="0"/>
              <a:cs typeface="Arial" pitchFamily="34" charset="0"/>
            </a:endParaRPr>
          </a:p>
          <a:p>
            <a:pPr>
              <a:spcBef>
                <a:spcPts val="500"/>
              </a:spcBef>
              <a:buClr>
                <a:srgbClr val="0E1676"/>
              </a:buClr>
              <a:defRPr/>
            </a:pPr>
            <a:r>
              <a:rPr lang="sv-SE" sz="1200" dirty="0" err="1" smtClean="0">
                <a:solidFill>
                  <a:srgbClr val="606060"/>
                </a:solidFill>
                <a:latin typeface="Arial" pitchFamily="34" charset="0"/>
                <a:cs typeface="Arial" pitchFamily="34" charset="0"/>
              </a:rPr>
              <a:t>Andreia</a:t>
            </a:r>
            <a:r>
              <a:rPr lang="sv-SE" sz="1200" dirty="0" smtClean="0">
                <a:solidFill>
                  <a:srgbClr val="606060"/>
                </a:solidFill>
                <a:latin typeface="Arial" pitchFamily="34" charset="0"/>
                <a:cs typeface="Arial" pitchFamily="34" charset="0"/>
              </a:rPr>
              <a:t> </a:t>
            </a:r>
            <a:r>
              <a:rPr lang="sv-SE" sz="1200" b="1" dirty="0" err="1" smtClean="0">
                <a:solidFill>
                  <a:srgbClr val="606060"/>
                </a:solidFill>
                <a:latin typeface="Arial" pitchFamily="34" charset="0"/>
                <a:cs typeface="Arial" pitchFamily="34" charset="0"/>
              </a:rPr>
              <a:t>Balan</a:t>
            </a:r>
            <a:r>
              <a:rPr lang="sv-SE" sz="1200" dirty="0" smtClean="0">
                <a:solidFill>
                  <a:srgbClr val="606060"/>
                </a:solidFill>
                <a:latin typeface="Arial" pitchFamily="34" charset="0"/>
                <a:cs typeface="Arial" pitchFamily="34" charset="0"/>
              </a:rPr>
              <a:t>: </a:t>
            </a:r>
          </a:p>
          <a:p>
            <a:pPr lvl="1">
              <a:spcBef>
                <a:spcPts val="500"/>
              </a:spcBef>
              <a:buClr>
                <a:srgbClr val="0E1676"/>
              </a:buClr>
              <a:defRPr/>
            </a:pPr>
            <a:r>
              <a:rPr lang="sv-SE" sz="1200" dirty="0" smtClean="0">
                <a:solidFill>
                  <a:srgbClr val="606060"/>
                </a:solidFill>
                <a:latin typeface="Arial" pitchFamily="34" charset="0"/>
                <a:cs typeface="Arial" pitchFamily="34" charset="0"/>
              </a:rPr>
              <a:t>en notering eller </a:t>
            </a:r>
          </a:p>
          <a:p>
            <a:pPr lvl="1">
              <a:spcBef>
                <a:spcPts val="500"/>
              </a:spcBef>
              <a:buClr>
                <a:srgbClr val="0E1676"/>
              </a:buClr>
              <a:defRPr/>
            </a:pPr>
            <a:r>
              <a:rPr lang="sv-SE" sz="1200" dirty="0" smtClean="0">
                <a:solidFill>
                  <a:srgbClr val="606060"/>
                </a:solidFill>
                <a:latin typeface="Arial" pitchFamily="34" charset="0"/>
                <a:cs typeface="Arial" pitchFamily="34" charset="0"/>
              </a:rPr>
              <a:t>en reflektion</a:t>
            </a:r>
          </a:p>
          <a:p>
            <a:pPr>
              <a:spcBef>
                <a:spcPts val="500"/>
              </a:spcBef>
              <a:buClr>
                <a:srgbClr val="0E1676"/>
              </a:buClr>
              <a:defRPr/>
            </a:pPr>
            <a:endParaRPr lang="sv-SE" sz="1200" dirty="0" smtClean="0">
              <a:solidFill>
                <a:srgbClr val="606060"/>
              </a:solidFill>
              <a:latin typeface="Arial" pitchFamily="34" charset="0"/>
              <a:cs typeface="Arial" pitchFamily="34" charset="0"/>
            </a:endParaRPr>
          </a:p>
          <a:p>
            <a:pPr>
              <a:spcBef>
                <a:spcPts val="500"/>
              </a:spcBef>
              <a:buClr>
                <a:srgbClr val="0E1676"/>
              </a:buClr>
              <a:defRPr/>
            </a:pPr>
            <a:r>
              <a:rPr lang="sv-SE" sz="1200" b="1" dirty="0" smtClean="0">
                <a:solidFill>
                  <a:srgbClr val="606060"/>
                </a:solidFill>
                <a:latin typeface="Arial" pitchFamily="34" charset="0"/>
                <a:cs typeface="Arial" pitchFamily="34" charset="0"/>
              </a:rPr>
              <a:t>Extra utmaning: No hands </a:t>
            </a:r>
            <a:r>
              <a:rPr lang="sv-SE" sz="1200" b="1" dirty="0" err="1" smtClean="0">
                <a:solidFill>
                  <a:srgbClr val="606060"/>
                </a:solidFill>
                <a:latin typeface="Arial" pitchFamily="34" charset="0"/>
                <a:cs typeface="Arial" pitchFamily="34" charset="0"/>
              </a:rPr>
              <a:t>up</a:t>
            </a:r>
            <a:endParaRPr lang="sv-SE" sz="1200" b="1" dirty="0" smtClean="0">
              <a:solidFill>
                <a:srgbClr val="606060"/>
              </a:solidFill>
              <a:latin typeface="Arial" pitchFamily="34" charset="0"/>
              <a:cs typeface="Arial" pitchFamily="34" charset="0"/>
            </a:endParaRPr>
          </a:p>
        </p:txBody>
      </p:sp>
      <p:sp>
        <p:nvSpPr>
          <p:cNvPr id="4" name="Platshållare för bildnummer 3"/>
          <p:cNvSpPr>
            <a:spLocks noGrp="1"/>
          </p:cNvSpPr>
          <p:nvPr>
            <p:ph type="sldNum" sz="quarter" idx="10"/>
          </p:nvPr>
        </p:nvSpPr>
        <p:spPr/>
        <p:txBody>
          <a:bodyPr/>
          <a:lstStyle/>
          <a:p>
            <a:fld id="{2037EED7-791D-484A-BE41-79B7B2D408D2}" type="slidenum">
              <a:rPr lang="sv-SE" smtClean="0"/>
              <a:t>11</a:t>
            </a:fld>
            <a:endParaRPr lang="sv-SE"/>
          </a:p>
        </p:txBody>
      </p:sp>
    </p:spTree>
    <p:extLst>
      <p:ext uri="{BB962C8B-B14F-4D97-AF65-F5344CB8AC3E}">
        <p14:creationId xmlns:p14="http://schemas.microsoft.com/office/powerpoint/2010/main" val="411856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Platshållare för bildobjekt 1"/>
          <p:cNvSpPr>
            <a:spLocks noGrp="1" noRot="1" noChangeAspect="1" noTextEdit="1"/>
          </p:cNvSpPr>
          <p:nvPr>
            <p:ph type="sldImg"/>
          </p:nvPr>
        </p:nvSpPr>
        <p:spPr>
          <a:ln/>
        </p:spPr>
      </p:sp>
      <p:sp>
        <p:nvSpPr>
          <p:cNvPr id="63491" name="Platshållare för anteckningar 2"/>
          <p:cNvSpPr>
            <a:spLocks noGrp="1"/>
          </p:cNvSpPr>
          <p:nvPr>
            <p:ph type="body" idx="1"/>
          </p:nvPr>
        </p:nvSpPr>
        <p:spPr>
          <a:noFill/>
        </p:spPr>
        <p:txBody>
          <a:bodyPr/>
          <a:lstStyle/>
          <a:p>
            <a:pPr>
              <a:defRPr/>
            </a:pPr>
            <a:r>
              <a:rPr lang="sv-SE" dirty="0" smtClean="0">
                <a:ea typeface="ＭＳ Ｐゴシック" charset="0"/>
              </a:rPr>
              <a:t>LOTTA</a:t>
            </a:r>
          </a:p>
        </p:txBody>
      </p:sp>
      <p:sp>
        <p:nvSpPr>
          <p:cNvPr id="63492" name="Platshållare för bildnumm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E3B6F5-6A90-48DD-AADE-8AD7C948FFFE}" type="slidenum">
              <a:rPr lang="sv-SE" smtClean="0"/>
              <a:pPr eaLnBrk="1" hangingPunct="1"/>
              <a:t>12</a:t>
            </a:fld>
            <a:endParaRPr lang="sv-SE" smtClean="0"/>
          </a:p>
        </p:txBody>
      </p:sp>
    </p:spTree>
    <p:extLst>
      <p:ext uri="{BB962C8B-B14F-4D97-AF65-F5344CB8AC3E}">
        <p14:creationId xmlns:p14="http://schemas.microsoft.com/office/powerpoint/2010/main" val="164697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JANE</a:t>
            </a:r>
          </a:p>
          <a:p>
            <a:endParaRPr lang="sv-SE" baseline="0" dirty="0" smtClean="0"/>
          </a:p>
          <a:p>
            <a:r>
              <a:rPr lang="sv-SE" baseline="0" dirty="0" smtClean="0"/>
              <a:t>Målet kan uppnås efter detta tillfälle, boken och filmen.</a:t>
            </a:r>
          </a:p>
          <a:p>
            <a:endParaRPr lang="sv-SE" baseline="0" dirty="0" smtClean="0"/>
          </a:p>
          <a:p>
            <a:r>
              <a:rPr lang="sv-SE" baseline="0" dirty="0" smtClean="0"/>
              <a:t>Eventuellt </a:t>
            </a:r>
            <a:r>
              <a:rPr lang="sv-SE" baseline="0" dirty="0" smtClean="0"/>
              <a:t>nytt långsiktigt mål utifrån samtal med rektor och förstelärarna</a:t>
            </a:r>
            <a:r>
              <a:rPr lang="sv-SE" baseline="0" dirty="0" smtClean="0"/>
              <a:t>.</a:t>
            </a:r>
          </a:p>
          <a:p>
            <a:endParaRPr lang="sv-SE" baseline="0" dirty="0" smtClean="0"/>
          </a:p>
          <a:p>
            <a:pPr>
              <a:spcBef>
                <a:spcPts val="700"/>
              </a:spcBef>
              <a:buClr>
                <a:srgbClr val="0E1676"/>
              </a:buClr>
              <a:defRPr/>
            </a:pPr>
            <a:r>
              <a:rPr lang="sv-SE" sz="1200" dirty="0" smtClean="0"/>
              <a:t>Syfte från tillfälle 1:</a:t>
            </a:r>
          </a:p>
          <a:p>
            <a:pPr>
              <a:spcBef>
                <a:spcPts val="700"/>
              </a:spcBef>
              <a:buClr>
                <a:srgbClr val="0E1676"/>
              </a:buClr>
              <a:defRPr/>
            </a:pPr>
            <a:r>
              <a:rPr lang="sv-SE" sz="1200" i="1" dirty="0" smtClean="0">
                <a:solidFill>
                  <a:srgbClr val="606060"/>
                </a:solidFill>
                <a:latin typeface="Arial" pitchFamily="34" charset="0"/>
                <a:cs typeface="Arial" pitchFamily="34" charset="0"/>
                <a:sym typeface="Arial" pitchFamily="34" charset="0"/>
              </a:rPr>
              <a:t>Elevernas lärande ska öka genom att kvaliteten i  bedömning utvecklas</a:t>
            </a:r>
          </a:p>
          <a:p>
            <a:endParaRPr lang="sv-SE" baseline="0" dirty="0" smtClean="0"/>
          </a:p>
        </p:txBody>
      </p:sp>
      <p:sp>
        <p:nvSpPr>
          <p:cNvPr id="4" name="Platshållare för bildnummer 3"/>
          <p:cNvSpPr>
            <a:spLocks noGrp="1"/>
          </p:cNvSpPr>
          <p:nvPr>
            <p:ph type="sldNum" sz="quarter" idx="10"/>
          </p:nvPr>
        </p:nvSpPr>
        <p:spPr/>
        <p:txBody>
          <a:bodyPr/>
          <a:lstStyle/>
          <a:p>
            <a:fld id="{2037EED7-791D-484A-BE41-79B7B2D408D2}" type="slidenum">
              <a:rPr lang="sv-SE" smtClean="0"/>
              <a:t>2</a:t>
            </a:fld>
            <a:endParaRPr lang="sv-SE"/>
          </a:p>
        </p:txBody>
      </p:sp>
    </p:spTree>
    <p:extLst>
      <p:ext uri="{BB962C8B-B14F-4D97-AF65-F5344CB8AC3E}">
        <p14:creationId xmlns:p14="http://schemas.microsoft.com/office/powerpoint/2010/main" val="392533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JANE</a:t>
            </a:r>
          </a:p>
          <a:p>
            <a:endParaRPr lang="sv-SE" baseline="0" dirty="0" smtClean="0"/>
          </a:p>
          <a:p>
            <a:r>
              <a:rPr lang="sv-SE" baseline="0" dirty="0" smtClean="0"/>
              <a:t>Idag </a:t>
            </a:r>
            <a:r>
              <a:rPr lang="sv-SE" baseline="0" dirty="0" smtClean="0"/>
              <a:t>kommer vi att använda oss av tekniken no hands </a:t>
            </a:r>
            <a:r>
              <a:rPr lang="sv-SE" baseline="0" dirty="0" err="1" smtClean="0"/>
              <a:t>up</a:t>
            </a:r>
            <a:r>
              <a:rPr lang="sv-SE" baseline="0" dirty="0" smtClean="0"/>
              <a:t> flera gånger.</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1" baseline="0" dirty="0" smtClean="0"/>
              <a:t>??? Fråga </a:t>
            </a:r>
            <a:r>
              <a:rPr lang="sv-SE" b="1" baseline="0" dirty="0" smtClean="0"/>
              <a:t>1 </a:t>
            </a:r>
            <a:r>
              <a:rPr lang="sv-SE" b="1" baseline="0" dirty="0" err="1" smtClean="0"/>
              <a:t>NoHandsUp</a:t>
            </a:r>
            <a:r>
              <a:rPr lang="sv-SE" b="1" baseline="0" dirty="0" smtClean="0"/>
              <a:t>: </a:t>
            </a:r>
            <a:r>
              <a:rPr lang="sv-SE" baseline="0" dirty="0" smtClean="0"/>
              <a:t>Berätta om erfarenheter från ditt klassrum när du prövat TPS, matriser eller kanske någonting annat från vår seminarieserie. (Följ upp hur tidigare arbetet gått.)</a:t>
            </a:r>
          </a:p>
          <a:p>
            <a:endParaRPr lang="sv-SE" baseline="0" dirty="0" smtClean="0"/>
          </a:p>
          <a:p>
            <a:r>
              <a:rPr lang="sv-SE" b="1" baseline="0" dirty="0" smtClean="0"/>
              <a:t>Uppgift 2, TPS: </a:t>
            </a:r>
            <a:r>
              <a:rPr lang="sv-SE" baseline="0" dirty="0" smtClean="0"/>
              <a:t>Till idag har ni läst kapitel 4 ur boken, sett en film samt gjort noteringar från filmen utifrån strategi 2. </a:t>
            </a:r>
          </a:p>
          <a:p>
            <a:r>
              <a:rPr lang="sv-SE" baseline="0" dirty="0" smtClean="0"/>
              <a:t>	T: 30 sekunder, välj ut EN notering,</a:t>
            </a:r>
          </a:p>
          <a:p>
            <a:r>
              <a:rPr lang="sv-SE" baseline="0" dirty="0" smtClean="0"/>
              <a:t>	P: 2 minuter: delge en kollega med motivation för </a:t>
            </a:r>
            <a:r>
              <a:rPr lang="sv-SE" baseline="0" dirty="0" smtClean="0"/>
              <a:t>valet</a:t>
            </a:r>
            <a:endParaRPr lang="sv-SE" baseline="0" dirty="0" smtClean="0"/>
          </a:p>
          <a:p>
            <a:r>
              <a:rPr lang="sv-SE" baseline="0" dirty="0" smtClean="0"/>
              <a:t>	S: Dela med alla, vi handledare väljer ordningen</a:t>
            </a:r>
          </a:p>
          <a:p>
            <a:endParaRPr lang="sv-SE" baseline="0" dirty="0" smtClean="0"/>
          </a:p>
          <a:p>
            <a:r>
              <a:rPr lang="sv-SE" b="1" baseline="0" dirty="0" smtClean="0"/>
              <a:t>Annan reflektion </a:t>
            </a:r>
            <a:r>
              <a:rPr lang="sv-SE" baseline="0" dirty="0" smtClean="0"/>
              <a:t>från boken ni vill lyfta?</a:t>
            </a:r>
          </a:p>
          <a:p>
            <a:endParaRPr lang="sv-SE" baseline="0" dirty="0" smtClean="0"/>
          </a:p>
          <a:p>
            <a:r>
              <a:rPr lang="sv-SE" b="1" baseline="0" dirty="0" smtClean="0"/>
              <a:t>???</a:t>
            </a:r>
            <a:r>
              <a:rPr lang="sv-SE" baseline="0" dirty="0" smtClean="0"/>
              <a:t> Berätta </a:t>
            </a:r>
            <a:r>
              <a:rPr lang="sv-SE" baseline="0" dirty="0" smtClean="0"/>
              <a:t>att vi ska använda oss av flerfärgade muggar.</a:t>
            </a:r>
          </a:p>
          <a:p>
            <a:r>
              <a:rPr lang="sv-SE" baseline="0" dirty="0" smtClean="0"/>
              <a:t>Lyft hur de användes på filmen, hur vi använder här idag.</a:t>
            </a:r>
          </a:p>
          <a:p>
            <a:endParaRPr lang="sv-SE" baseline="0" dirty="0" smtClean="0"/>
          </a:p>
          <a:p>
            <a:r>
              <a:rPr lang="sv-SE" b="1" baseline="0" dirty="0" smtClean="0"/>
              <a:t>No Hands </a:t>
            </a:r>
            <a:r>
              <a:rPr lang="sv-SE" b="1" baseline="0" dirty="0" err="1" smtClean="0"/>
              <a:t>Up</a:t>
            </a:r>
            <a:r>
              <a:rPr lang="sv-SE" baseline="0" dirty="0" smtClean="0"/>
              <a:t>: Ring en vän! </a:t>
            </a:r>
          </a:p>
          <a:p>
            <a:r>
              <a:rPr lang="sv-SE" baseline="0" dirty="0" smtClean="0"/>
              <a:t>Syfte: påminna oss om hur de genomförs och när de är lämpliga.</a:t>
            </a:r>
            <a:br>
              <a:rPr lang="sv-SE" baseline="0" dirty="0" smtClean="0"/>
            </a:br>
            <a:r>
              <a:rPr lang="sv-SE" baseline="0" dirty="0" smtClean="0"/>
              <a:t>Kan </a:t>
            </a:r>
            <a:r>
              <a:rPr lang="sv-SE" baseline="0" dirty="0" smtClean="0"/>
              <a:t>någon berätta om de olika teknikerna från filmen:</a:t>
            </a:r>
          </a:p>
          <a:p>
            <a:pPr marL="171450" indent="-171450">
              <a:buFont typeface="Arial" panose="020B0604020202020204" pitchFamily="34" charset="0"/>
              <a:buChar char="•"/>
            </a:pPr>
            <a:r>
              <a:rPr lang="sv-SE" b="1" baseline="0" dirty="0" smtClean="0"/>
              <a:t>Whiteboards</a:t>
            </a:r>
            <a:r>
              <a:rPr lang="sv-SE" baseline="0" dirty="0" smtClean="0"/>
              <a:t> (spontana frågor, </a:t>
            </a:r>
          </a:p>
          <a:p>
            <a:pPr marL="171450" indent="-171450">
              <a:buFont typeface="Arial" panose="020B0604020202020204" pitchFamily="34" charset="0"/>
              <a:buChar char="•"/>
            </a:pPr>
            <a:r>
              <a:rPr lang="sv-SE" b="1" baseline="0" dirty="0" smtClean="0"/>
              <a:t>ABCD-kort</a:t>
            </a:r>
            <a:r>
              <a:rPr lang="sv-SE" baseline="0" dirty="0" smtClean="0"/>
              <a:t> (sid 105, utveckling från bokstavshörn. Fördel: Flera alternativ kan vara ”rätt”, det går inte med fingrar. </a:t>
            </a:r>
            <a:r>
              <a:rPr lang="sv-SE" baseline="0" dirty="0" err="1" smtClean="0"/>
              <a:t>Ev</a:t>
            </a:r>
            <a:r>
              <a:rPr lang="sv-SE" baseline="0" dirty="0" smtClean="0"/>
              <a:t> nackdel: Viktigt att frågan är planerad.)</a:t>
            </a:r>
          </a:p>
          <a:p>
            <a:pPr marL="171450" indent="-171450">
              <a:buFont typeface="Arial" panose="020B0604020202020204" pitchFamily="34" charset="0"/>
              <a:buChar char="•"/>
            </a:pPr>
            <a:r>
              <a:rPr lang="sv-SE" b="1" baseline="0" dirty="0" smtClean="0"/>
              <a:t>Tänkande tummar </a:t>
            </a:r>
            <a:r>
              <a:rPr lang="sv-SE" baseline="0" dirty="0" smtClean="0"/>
              <a:t>(självvärdering, inte tillförlitligt, läraren skriver en mening/ekvation på tavlan, elever får rätta, därefter får eleverna rösta om det är rätt eller fel). (Alternativ fingrar 0-5 för att beskriva hur väl elever förstått.)</a:t>
            </a:r>
          </a:p>
          <a:p>
            <a:pPr marL="171450" indent="-171450">
              <a:buFont typeface="Arial" panose="020B0604020202020204" pitchFamily="34" charset="0"/>
              <a:buChar char="•"/>
            </a:pPr>
            <a:r>
              <a:rPr lang="sv-SE" b="1" baseline="0" dirty="0" smtClean="0"/>
              <a:t>Exit pass </a:t>
            </a:r>
            <a:r>
              <a:rPr lang="sv-SE" baseline="0" dirty="0" smtClean="0"/>
              <a:t>(utgångspass, sid 107, Styrka: längre svar möjliga, snabbt att ställa fråga. Namn kan vara med, men inte alltid, kan användas till placeringskort)</a:t>
            </a:r>
          </a:p>
          <a:p>
            <a:pPr marL="171450" indent="-171450">
              <a:buFont typeface="Arial" panose="020B0604020202020204" pitchFamily="34" charset="0"/>
              <a:buChar char="•"/>
            </a:pPr>
            <a:r>
              <a:rPr lang="sv-SE" b="1" baseline="0" dirty="0" smtClean="0"/>
              <a:t>Färgade muggar </a:t>
            </a:r>
            <a:r>
              <a:rPr lang="sv-SE" baseline="0" dirty="0" smtClean="0"/>
              <a:t>(antingen som i filmen: för att signalera behov av hjälp, eller vid genomgång för att läraren ska få omedelbar feedback på hur väl undervisningen når fram.</a:t>
            </a:r>
          </a:p>
        </p:txBody>
      </p:sp>
      <p:sp>
        <p:nvSpPr>
          <p:cNvPr id="4" name="Platshållare för bildnummer 3"/>
          <p:cNvSpPr>
            <a:spLocks noGrp="1"/>
          </p:cNvSpPr>
          <p:nvPr>
            <p:ph type="sldNum" sz="quarter" idx="10"/>
          </p:nvPr>
        </p:nvSpPr>
        <p:spPr/>
        <p:txBody>
          <a:bodyPr/>
          <a:lstStyle/>
          <a:p>
            <a:fld id="{2037EED7-791D-484A-BE41-79B7B2D408D2}" type="slidenum">
              <a:rPr lang="sv-SE" smtClean="0"/>
              <a:t>3</a:t>
            </a:fld>
            <a:endParaRPr lang="sv-SE"/>
          </a:p>
        </p:txBody>
      </p:sp>
    </p:spTree>
    <p:extLst>
      <p:ext uri="{BB962C8B-B14F-4D97-AF65-F5344CB8AC3E}">
        <p14:creationId xmlns:p14="http://schemas.microsoft.com/office/powerpoint/2010/main" val="198943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smtClean="0"/>
              <a:t>L8</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dirty="0" smtClean="0"/>
              <a:t>Visa </a:t>
            </a:r>
            <a:r>
              <a:rPr lang="sv-SE" dirty="0" smtClean="0"/>
              <a:t>på vilka tekniker som redan idag används praktiskt och kontinuerligt (som ett verktyg) i ditt klassrum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Skrivplattor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ABCD-kort</a:t>
            </a:r>
          </a:p>
          <a:p>
            <a:pPr marL="171450" indent="-171450">
              <a:buFont typeface="Arial" panose="020B0604020202020204" pitchFamily="34" charset="0"/>
              <a:buChar char="•"/>
            </a:pPr>
            <a:r>
              <a:rPr lang="sv-SE" dirty="0" smtClean="0"/>
              <a:t>Tänkande tummar</a:t>
            </a:r>
          </a:p>
          <a:p>
            <a:pPr marL="171450" indent="-171450">
              <a:buFont typeface="Arial" panose="020B0604020202020204" pitchFamily="34" charset="0"/>
              <a:buChar char="•"/>
            </a:pPr>
            <a:r>
              <a:rPr lang="sv-SE" dirty="0" smtClean="0"/>
              <a:t>utgångspass</a:t>
            </a:r>
            <a:r>
              <a:rPr lang="sv-SE" baseline="0" dirty="0" smtClean="0"/>
              <a:t> (</a:t>
            </a:r>
            <a:r>
              <a:rPr lang="sv-SE" dirty="0" err="1" smtClean="0"/>
              <a:t>Mentimeter</a:t>
            </a:r>
            <a:r>
              <a:rPr lang="sv-SE" dirty="0" smtClean="0"/>
              <a:t>, Post-it)</a:t>
            </a:r>
          </a:p>
          <a:p>
            <a:pPr marL="171450" indent="-171450">
              <a:buFont typeface="Arial" panose="020B0604020202020204" pitchFamily="34" charset="0"/>
              <a:buChar char="•"/>
            </a:pPr>
            <a:r>
              <a:rPr lang="sv-SE" dirty="0" smtClean="0"/>
              <a:t>Färgade muggar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Annan</a:t>
            </a:r>
          </a:p>
          <a:p>
            <a:pPr marL="171450" indent="-171450">
              <a:buFont typeface="Arial" panose="020B0604020202020204" pitchFamily="34" charset="0"/>
              <a:buChar char="•"/>
            </a:pPr>
            <a:r>
              <a:rPr lang="sv-SE" dirty="0" smtClean="0"/>
              <a:t>Ingen</a:t>
            </a:r>
          </a:p>
          <a:p>
            <a:endParaRPr lang="sv-SE" dirty="0"/>
          </a:p>
        </p:txBody>
      </p:sp>
      <p:sp>
        <p:nvSpPr>
          <p:cNvPr id="4" name="Platshållare för bildnummer 3"/>
          <p:cNvSpPr>
            <a:spLocks noGrp="1"/>
          </p:cNvSpPr>
          <p:nvPr>
            <p:ph type="sldNum" sz="quarter" idx="10"/>
          </p:nvPr>
        </p:nvSpPr>
        <p:spPr/>
        <p:txBody>
          <a:bodyPr/>
          <a:lstStyle/>
          <a:p>
            <a:fld id="{42C90F62-64E5-4CEE-B776-0A70B1D30B70}" type="slidenum">
              <a:rPr lang="sv-SE" smtClean="0"/>
              <a:t>4</a:t>
            </a:fld>
            <a:endParaRPr lang="sv-SE"/>
          </a:p>
        </p:txBody>
      </p:sp>
    </p:spTree>
    <p:extLst>
      <p:ext uri="{BB962C8B-B14F-4D97-AF65-F5344CB8AC3E}">
        <p14:creationId xmlns:p14="http://schemas.microsoft.com/office/powerpoint/2010/main" val="295771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L8</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Dylan </a:t>
            </a:r>
            <a:r>
              <a:rPr lang="sv-SE" sz="1200" kern="1200" dirty="0" err="1" smtClean="0">
                <a:solidFill>
                  <a:schemeClr val="tx1"/>
                </a:solidFill>
                <a:effectLst/>
                <a:latin typeface="+mn-lt"/>
                <a:ea typeface="+mn-ea"/>
                <a:cs typeface="+mn-cs"/>
              </a:rPr>
              <a:t>Wiliam</a:t>
            </a:r>
            <a:r>
              <a:rPr lang="sv-SE" sz="1200" kern="1200" dirty="0" smtClean="0">
                <a:solidFill>
                  <a:schemeClr val="tx1"/>
                </a:solidFill>
                <a:effectLst/>
                <a:latin typeface="+mn-lt"/>
                <a:ea typeface="+mn-ea"/>
                <a:cs typeface="+mn-cs"/>
              </a:rPr>
              <a:t> pratar om att det ska vara mindre:</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PING-PONG: Läraren kastar ut en fråga, en elev skickar tillbaka ett svar, läraren kastar ut en ny fråga osv… 0,9</a:t>
            </a:r>
            <a:r>
              <a:rPr lang="sv-SE" altLang="sv-SE" baseline="0" dirty="0" smtClean="0"/>
              <a:t> sekunder.</a:t>
            </a:r>
            <a:r>
              <a:rPr lang="sv-SE" sz="1200" kern="1200" dirty="0" smtClean="0">
                <a:solidFill>
                  <a:schemeClr val="tx1"/>
                </a:solidFill>
                <a:effectLst/>
                <a:latin typeface="+mn-lt"/>
                <a:ea typeface="+mn-ea"/>
                <a:cs typeface="+mn-cs"/>
              </a:rPr>
              <a:t> När man använder</a:t>
            </a:r>
            <a:r>
              <a:rPr lang="sv-SE" sz="1200" kern="1200" baseline="0" dirty="0" smtClean="0">
                <a:solidFill>
                  <a:schemeClr val="tx1"/>
                </a:solidFill>
                <a:effectLst/>
                <a:latin typeface="+mn-lt"/>
                <a:ea typeface="+mn-ea"/>
                <a:cs typeface="+mn-cs"/>
              </a:rPr>
              <a:t> pingpong ger man signaler till att det är bättre att svara snabbt än kvalitativt. (Ref: Russel &amp; </a:t>
            </a:r>
            <a:r>
              <a:rPr lang="sv-SE" sz="1200" kern="1200" baseline="0" dirty="0" err="1" smtClean="0">
                <a:solidFill>
                  <a:schemeClr val="tx1"/>
                </a:solidFill>
                <a:effectLst/>
                <a:latin typeface="+mn-lt"/>
                <a:ea typeface="+mn-ea"/>
                <a:cs typeface="+mn-cs"/>
              </a:rPr>
              <a:t>Airasean</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Slemmen</a:t>
            </a:r>
            <a:r>
              <a:rPr lang="sv-SE" sz="120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r>
              <a:rPr lang="sv-SE" sz="1200" kern="1200" dirty="0" smtClean="0">
                <a:solidFill>
                  <a:schemeClr val="tx1"/>
                </a:solidFill>
                <a:effectLst/>
                <a:latin typeface="+mn-lt"/>
                <a:ea typeface="+mn-ea"/>
                <a:cs typeface="+mn-cs"/>
              </a:rPr>
              <a:t>Istället vill han ha mer:</a:t>
            </a:r>
          </a:p>
          <a:p>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BASKET: Läraren ställer en fråga till en elev, som först får svara, för att sedan skicka vidare till en annan elev, som skickar vidare till en tredje elev… Om en elev känner att han inte kan svara får han ta hjälp av kamrater, för att därefter värdera de svar kamraterna har gett.</a:t>
            </a:r>
          </a:p>
          <a:p>
            <a:r>
              <a:rPr lang="sv-SE" sz="1200" kern="1200" dirty="0" smtClean="0">
                <a:solidFill>
                  <a:schemeClr val="tx1"/>
                </a:solidFill>
                <a:effectLst/>
                <a:latin typeface="+mn-lt"/>
                <a:ea typeface="+mn-ea"/>
                <a:cs typeface="+mn-cs"/>
              </a:rPr>
              <a:t>Allt för att aktivera eleverna!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Om en elev inte känner att den kan svara </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Kan</a:t>
            </a:r>
            <a:r>
              <a:rPr lang="sv-SE" sz="1200" kern="1200" baseline="0" dirty="0" smtClean="0">
                <a:solidFill>
                  <a:schemeClr val="tx1"/>
                </a:solidFill>
                <a:effectLst/>
                <a:latin typeface="+mn-lt"/>
                <a:ea typeface="+mn-ea"/>
                <a:cs typeface="+mn-cs"/>
              </a:rPr>
              <a:t> den säga ”pass” och läraren ber att få återkomma, tipsa om att lyssna noga på de andra. Vad av de andra svaren du nu hört tar du fasta vid? Alt: Men </a:t>
            </a:r>
            <a:r>
              <a:rPr lang="sv-SE" sz="1200" i="1" kern="1200" baseline="0" dirty="0" smtClean="0">
                <a:solidFill>
                  <a:schemeClr val="tx1"/>
                </a:solidFill>
                <a:effectLst/>
                <a:latin typeface="+mn-lt"/>
                <a:ea typeface="+mn-ea"/>
                <a:cs typeface="+mn-cs"/>
              </a:rPr>
              <a:t>om</a:t>
            </a:r>
            <a:r>
              <a:rPr lang="sv-SE" sz="1200" kern="1200" baseline="0" dirty="0" smtClean="0">
                <a:solidFill>
                  <a:schemeClr val="tx1"/>
                </a:solidFill>
                <a:effectLst/>
                <a:latin typeface="+mn-lt"/>
                <a:ea typeface="+mn-ea"/>
                <a:cs typeface="+mn-cs"/>
              </a:rPr>
              <a:t> du visste, vad skulle du svara?</a:t>
            </a:r>
          </a:p>
          <a:p>
            <a:pPr marL="171450" indent="-171450">
              <a:buFont typeface="Arial" panose="020B0604020202020204" pitchFamily="34" charset="0"/>
              <a:buChar char="•"/>
            </a:pPr>
            <a:r>
              <a:rPr lang="sv-SE" sz="1200" kern="1200" baseline="0" dirty="0" smtClean="0">
                <a:solidFill>
                  <a:schemeClr val="tx1"/>
                </a:solidFill>
                <a:effectLst/>
                <a:latin typeface="+mn-lt"/>
                <a:ea typeface="+mn-ea"/>
                <a:cs typeface="+mn-cs"/>
              </a:rPr>
              <a:t>F</a:t>
            </a:r>
            <a:r>
              <a:rPr lang="sv-SE" sz="1200" kern="1200" dirty="0" smtClean="0">
                <a:solidFill>
                  <a:schemeClr val="tx1"/>
                </a:solidFill>
                <a:effectLst/>
                <a:latin typeface="+mn-lt"/>
                <a:ea typeface="+mn-ea"/>
                <a:cs typeface="+mn-cs"/>
              </a:rPr>
              <a:t>år den ta hjälp av kamrater, (ring en vän</a:t>
            </a:r>
            <a:r>
              <a:rPr lang="sv-SE" sz="1200" kern="1200" baseline="0" dirty="0" smtClean="0">
                <a:solidFill>
                  <a:schemeClr val="tx1"/>
                </a:solidFill>
                <a:effectLst/>
                <a:latin typeface="+mn-lt"/>
                <a:ea typeface="+mn-ea"/>
                <a:cs typeface="+mn-cs"/>
              </a:rPr>
              <a:t> eller köra 50-50 för att ta bort flervalssvar) </a:t>
            </a:r>
            <a:r>
              <a:rPr lang="sv-SE" sz="1200" kern="1200" dirty="0" smtClean="0">
                <a:solidFill>
                  <a:schemeClr val="tx1"/>
                </a:solidFill>
                <a:effectLst/>
                <a:latin typeface="+mn-lt"/>
                <a:ea typeface="+mn-ea"/>
                <a:cs typeface="+mn-cs"/>
              </a:rPr>
              <a:t>för att därefter värdera de svar som kamraterna gett. På så sätt har eleven aktiverats och ges möjlighet att reflektera kring frågan samtidigt som en acceptans för att ”fel” svar inte är dåliga svar.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altLang="sv-SE" dirty="0" smtClean="0"/>
              <a:t>FELSVAR: ”Det är inte förunnat endast de svagpresterande eleverna att få svara fel” (</a:t>
            </a:r>
            <a:r>
              <a:rPr lang="sv-SE" altLang="sv-SE" dirty="0" err="1" smtClean="0"/>
              <a:t>Hattie</a:t>
            </a:r>
            <a:r>
              <a:rPr lang="sv-SE" altLang="sv-SE" dirty="0" smtClean="0"/>
              <a:t>). Eller för att använda</a:t>
            </a:r>
            <a:r>
              <a:rPr lang="sv-SE" altLang="sv-SE" baseline="0" dirty="0" smtClean="0"/>
              <a:t> ett annat uttryck än svagpresterande: </a:t>
            </a:r>
            <a:r>
              <a:rPr lang="sv-SE" altLang="sv-SE" i="1" baseline="0" dirty="0" err="1" smtClean="0"/>
              <a:t>Struggling</a:t>
            </a:r>
            <a:r>
              <a:rPr lang="sv-SE" altLang="sv-SE" baseline="0" dirty="0" smtClean="0"/>
              <a:t> students = </a:t>
            </a:r>
            <a:r>
              <a:rPr lang="sv-SE" altLang="sv-SE" i="1" baseline="0" dirty="0" smtClean="0"/>
              <a:t>Kämpande</a:t>
            </a:r>
            <a:r>
              <a:rPr lang="sv-SE" altLang="sv-SE" baseline="0" dirty="0" smtClean="0"/>
              <a:t> elever.</a:t>
            </a:r>
            <a:endParaRPr lang="sv-SE" altLang="sv-SE"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altLang="sv-SE" dirty="0" smtClean="0"/>
              <a:t>Titta på filmen ”My</a:t>
            </a:r>
            <a:r>
              <a:rPr lang="sv-SE" altLang="sv-SE" baseline="0" dirty="0" smtClean="0"/>
              <a:t> </a:t>
            </a:r>
            <a:r>
              <a:rPr lang="sv-SE" altLang="sv-SE" baseline="0" dirty="0" err="1" smtClean="0"/>
              <a:t>favorite</a:t>
            </a:r>
            <a:r>
              <a:rPr lang="sv-SE" altLang="sv-SE" baseline="0" dirty="0" smtClean="0"/>
              <a:t> no”, https://www.youtube.com/watch?feature=player_embedded&amp;v=Rulmok_9HVs  svara på frågorna:</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How does this strategy allow for immediate re-teaching?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What criteria does Ms. Alcala use to pick her favorite no?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How does Ms. Alcala use assessment data to inform her teaching?</a:t>
            </a: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En variant på ovanstående kan användas för att aktivera elever som lyssnare när en kamrat redovisar. Före redovisningen får eleverna veta att någon i klassen kommer att få sammanfatta det viktigaste i det som sägs. Efter redovisningen slumpas en elev som återger innehållet, därefter kan ytterligare någon elev göra en sammanfattning eller komplettera den första elevens svar. </a:t>
            </a:r>
            <a:r>
              <a:rPr lang="sv-SE" sz="1200" i="1" kern="1200" dirty="0" smtClean="0">
                <a:solidFill>
                  <a:schemeClr val="tx1"/>
                </a:solidFill>
                <a:effectLst/>
                <a:latin typeface="+mn-lt"/>
                <a:ea typeface="+mn-ea"/>
                <a:cs typeface="+mn-cs"/>
              </a:rPr>
              <a:t>Det här kommer vi att pröva lite senare.</a:t>
            </a:r>
          </a:p>
          <a:p>
            <a:endParaRPr lang="sv-SE" sz="1200" kern="1200" dirty="0" smtClean="0">
              <a:solidFill>
                <a:schemeClr val="tx1"/>
              </a:solidFill>
              <a:effectLst/>
              <a:latin typeface="+mn-lt"/>
              <a:ea typeface="+mn-ea"/>
              <a:cs typeface="+mn-cs"/>
            </a:endParaRPr>
          </a:p>
          <a:p>
            <a:r>
              <a:rPr lang="sv-SE" altLang="sv-SE" sz="1200" strike="sngStrike" kern="1200" dirty="0" smtClean="0">
                <a:solidFill>
                  <a:schemeClr val="tx1"/>
                </a:solidFill>
                <a:effectLst/>
                <a:latin typeface="+mn-lt"/>
                <a:ea typeface="+mn-ea"/>
                <a:cs typeface="+mn-cs"/>
              </a:rPr>
              <a:t>För att fortsätta liknelser med bollar</a:t>
            </a:r>
            <a:r>
              <a:rPr lang="sv-SE" altLang="sv-SE" sz="1200" strike="sngStrike" kern="1200" baseline="0" dirty="0" smtClean="0">
                <a:solidFill>
                  <a:schemeClr val="tx1"/>
                </a:solidFill>
                <a:effectLst/>
                <a:latin typeface="+mn-lt"/>
                <a:ea typeface="+mn-ea"/>
                <a:cs typeface="+mn-cs"/>
              </a:rPr>
              <a:t> från sportens värld:</a:t>
            </a:r>
            <a:endParaRPr lang="sv-SE" altLang="sv-SE" strike="sngStrike" dirty="0" smtClean="0"/>
          </a:p>
          <a:p>
            <a:pPr marL="61913" indent="-61913" eaLnBrk="1"/>
            <a:r>
              <a:rPr lang="sv-SE" altLang="sv-SE" strike="sngStrike" dirty="0" smtClean="0"/>
              <a:t>VOLLEY: Alla de frågor om elever nyfiket ställer, som lärarna ibland måste</a:t>
            </a:r>
            <a:r>
              <a:rPr lang="sv-SE" altLang="sv-SE" strike="sngStrike" baseline="0" dirty="0" smtClean="0"/>
              <a:t> </a:t>
            </a:r>
            <a:r>
              <a:rPr lang="sv-SE" altLang="sv-SE" strike="sngStrike" dirty="0" smtClean="0"/>
              <a:t>hålla undan för att hålla</a:t>
            </a:r>
            <a:r>
              <a:rPr lang="sv-SE" altLang="sv-SE" strike="sngStrike" baseline="0" dirty="0" smtClean="0"/>
              <a:t> fokus, nå mål.</a:t>
            </a:r>
            <a:endParaRPr lang="sv-SE" altLang="sv-SE" strike="sngStrike" dirty="0" smtClean="0"/>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42C90F62-64E5-4CEE-B776-0A70B1D30B70}" type="slidenum">
              <a:rPr lang="sv-SE" smtClean="0"/>
              <a:t>5</a:t>
            </a:fld>
            <a:endParaRPr lang="sv-SE"/>
          </a:p>
        </p:txBody>
      </p:sp>
    </p:spTree>
    <p:extLst>
      <p:ext uri="{BB962C8B-B14F-4D97-AF65-F5344CB8AC3E}">
        <p14:creationId xmlns:p14="http://schemas.microsoft.com/office/powerpoint/2010/main" val="306283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JANE</a:t>
            </a:r>
          </a:p>
          <a:p>
            <a:endParaRPr lang="sv-SE" baseline="0" dirty="0" smtClean="0"/>
          </a:p>
          <a:p>
            <a:r>
              <a:rPr lang="sv-SE" baseline="0" dirty="0" err="1" smtClean="0"/>
              <a:t>Wiliam</a:t>
            </a:r>
            <a:r>
              <a:rPr lang="sv-SE" baseline="0" dirty="0" smtClean="0"/>
              <a:t> </a:t>
            </a:r>
            <a:r>
              <a:rPr lang="sv-SE" baseline="0" dirty="0" smtClean="0"/>
              <a:t>skriver att det finns två skäl att ställa frågor:</a:t>
            </a:r>
          </a:p>
          <a:p>
            <a:pPr marL="228600" indent="-228600">
              <a:buFont typeface="+mj-lt"/>
              <a:buAutoNum type="alphaLcParenR"/>
            </a:pPr>
            <a:r>
              <a:rPr lang="sv-SE" baseline="0" dirty="0" smtClean="0"/>
              <a:t>Förse läraren med information. De frågorna jobbar vi inte med just nu, däremot var syftet med de tekniker vi nyss nämnt detta.</a:t>
            </a:r>
          </a:p>
          <a:p>
            <a:pPr marL="228600" indent="-228600">
              <a:buFont typeface="+mj-lt"/>
              <a:buAutoNum type="alphaLcParenR"/>
            </a:pPr>
            <a:r>
              <a:rPr lang="sv-SE" baseline="0" dirty="0" smtClean="0"/>
              <a:t>Generera tänkande. </a:t>
            </a:r>
          </a:p>
          <a:p>
            <a:pPr marL="228600" indent="-228600">
              <a:buFont typeface="+mj-lt"/>
              <a:buAutoNum type="alphaLcParenR"/>
            </a:pPr>
            <a:endParaRPr lang="sv-SE" baseline="0" dirty="0" smtClean="0"/>
          </a:p>
          <a:p>
            <a:pPr marL="0" indent="0">
              <a:buFont typeface="+mj-lt"/>
              <a:buNone/>
            </a:pPr>
            <a:r>
              <a:rPr lang="sv-SE" baseline="0" dirty="0" smtClean="0"/>
              <a:t>I boken tar </a:t>
            </a:r>
            <a:r>
              <a:rPr lang="sv-SE" baseline="0" dirty="0" err="1" smtClean="0"/>
              <a:t>Wiliam</a:t>
            </a:r>
            <a:r>
              <a:rPr lang="sv-SE" baseline="0" dirty="0" smtClean="0"/>
              <a:t> upp olika typer av frågor:</a:t>
            </a:r>
          </a:p>
          <a:p>
            <a:pPr marL="0" indent="0">
              <a:buFont typeface="+mj-lt"/>
              <a:buNone/>
            </a:pPr>
            <a:endParaRPr lang="sv-SE" baseline="0" dirty="0" smtClean="0"/>
          </a:p>
          <a:p>
            <a:pPr marL="0" indent="0">
              <a:buFont typeface="Arial" panose="020B0604020202020204" pitchFamily="34" charset="0"/>
              <a:buNone/>
            </a:pPr>
            <a:r>
              <a:rPr lang="sv-SE" b="1" baseline="0" dirty="0" smtClean="0"/>
              <a:t>Påståenden i stället för frågor. </a:t>
            </a:r>
          </a:p>
          <a:p>
            <a:pPr marL="628650" lvl="1" indent="-171450">
              <a:buFont typeface="Arial" panose="020B0604020202020204" pitchFamily="34" charset="0"/>
              <a:buChar char="•"/>
            </a:pPr>
            <a:r>
              <a:rPr lang="sv-SE" baseline="0" dirty="0" smtClean="0"/>
              <a:t>Fråga: ”Vilket land hade mest skuld till att första världskriget bröt ut?”</a:t>
            </a:r>
          </a:p>
          <a:p>
            <a:pPr marL="628650" lvl="1" indent="-171450">
              <a:buFont typeface="Arial" panose="020B0604020202020204" pitchFamily="34" charset="0"/>
              <a:buChar char="•"/>
            </a:pPr>
            <a:r>
              <a:rPr lang="sv-SE" baseline="0" dirty="0" smtClean="0"/>
              <a:t>Påstående: ”Det var Rysslands fel att första världskriget bröt ut.”</a:t>
            </a:r>
          </a:p>
          <a:p>
            <a:pPr marL="0" lvl="0" indent="0">
              <a:buFont typeface="Arial" panose="020B0604020202020204" pitchFamily="34" charset="0"/>
              <a:buNone/>
            </a:pPr>
            <a:r>
              <a:rPr lang="sv-SE" baseline="0" dirty="0" smtClean="0"/>
              <a:t>Om eleverna dessutom </a:t>
            </a:r>
            <a:r>
              <a:rPr lang="sv-SE" baseline="0" dirty="0" err="1" smtClean="0"/>
              <a:t>TPS’ar</a:t>
            </a:r>
            <a:r>
              <a:rPr lang="sv-SE" baseline="0" dirty="0" smtClean="0"/>
              <a:t> ökar kvaliteten på diskussionen (och lärandet).</a:t>
            </a:r>
          </a:p>
          <a:p>
            <a:pPr marL="0" indent="0">
              <a:buFont typeface="+mj-lt"/>
              <a:buNone/>
            </a:pPr>
            <a:endParaRPr lang="sv-SE" baseline="0" dirty="0" smtClean="0"/>
          </a:p>
          <a:p>
            <a:pPr marL="0" indent="0">
              <a:buFont typeface="+mj-lt"/>
              <a:buNone/>
            </a:pPr>
            <a:r>
              <a:rPr lang="sv-SE" b="1" baseline="0" dirty="0" smtClean="0"/>
              <a:t>Varför- eller </a:t>
            </a:r>
            <a:r>
              <a:rPr lang="sv-SE" b="1" baseline="0" dirty="0" err="1" smtClean="0"/>
              <a:t>hurfrågor</a:t>
            </a:r>
            <a:r>
              <a:rPr lang="sv-SE" b="1" baseline="0" dirty="0" smtClean="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Original: Är </a:t>
            </a:r>
            <a:r>
              <a:rPr lang="sv-SE" i="1" baseline="0" dirty="0" smtClean="0"/>
              <a:t>Köpmannen i Venedig </a:t>
            </a:r>
            <a:r>
              <a:rPr lang="sv-SE" baseline="0" dirty="0" smtClean="0"/>
              <a:t>en komedi?</a:t>
            </a:r>
          </a:p>
          <a:p>
            <a:pPr marL="628650" lvl="1" indent="-171450">
              <a:buFont typeface="Arial" panose="020B0604020202020204" pitchFamily="34" charset="0"/>
              <a:buChar char="•"/>
            </a:pPr>
            <a:r>
              <a:rPr lang="sv-SE" baseline="0" dirty="0" err="1" smtClean="0"/>
              <a:t>Omförmulerat</a:t>
            </a:r>
            <a:r>
              <a:rPr lang="sv-SE" baseline="0" dirty="0" smtClean="0"/>
              <a:t>: Varför är </a:t>
            </a:r>
            <a:r>
              <a:rPr lang="sv-SE" i="1" baseline="0" dirty="0" smtClean="0"/>
              <a:t>Köpmannen i Venedig </a:t>
            </a:r>
            <a:r>
              <a:rPr lang="sv-SE" baseline="0" dirty="0" smtClean="0"/>
              <a:t>en komedi?</a:t>
            </a:r>
          </a:p>
          <a:p>
            <a:pPr marL="0" lvl="0" indent="0">
              <a:buFont typeface="Arial" panose="020B0604020202020204" pitchFamily="34" charset="0"/>
              <a:buNone/>
            </a:pPr>
            <a:endParaRPr lang="sv-SE" b="1" baseline="0" dirty="0" smtClean="0"/>
          </a:p>
          <a:p>
            <a:pPr marL="0" lvl="0" indent="0">
              <a:buFont typeface="Arial" panose="020B0604020202020204" pitchFamily="34" charset="0"/>
              <a:buNone/>
            </a:pPr>
            <a:r>
              <a:rPr lang="sv-SE" b="1" baseline="0" dirty="0" smtClean="0"/>
              <a:t>Kontraster:</a:t>
            </a:r>
          </a:p>
          <a:p>
            <a:pPr marL="628650" lvl="1" indent="-171450">
              <a:buFont typeface="Arial" panose="020B0604020202020204" pitchFamily="34" charset="0"/>
              <a:buChar char="•"/>
            </a:pPr>
            <a:r>
              <a:rPr lang="sv-SE" baseline="0" dirty="0" smtClean="0"/>
              <a:t>Varför är </a:t>
            </a:r>
            <a:r>
              <a:rPr lang="sv-SE" i="1" baseline="0" dirty="0" smtClean="0"/>
              <a:t>Köpmannen i Venedig en komedi </a:t>
            </a:r>
            <a:r>
              <a:rPr lang="sv-SE" baseline="0" dirty="0" smtClean="0"/>
              <a:t>och inte </a:t>
            </a:r>
            <a:r>
              <a:rPr lang="sv-SE" i="1" baseline="0" dirty="0" smtClean="0"/>
              <a:t>Hamlet</a:t>
            </a:r>
            <a:r>
              <a:rPr lang="sv-SE" baseline="0" dirty="0" smtClean="0"/>
              <a:t>?</a:t>
            </a:r>
          </a:p>
          <a:p>
            <a:pPr marL="0" indent="0">
              <a:buFont typeface="+mj-lt"/>
              <a:buNone/>
            </a:pPr>
            <a:endParaRPr lang="sv-SE" baseline="0" dirty="0" smtClean="0"/>
          </a:p>
          <a:p>
            <a:pPr marL="0" indent="0">
              <a:buFont typeface="+mj-lt"/>
              <a:buNone/>
            </a:pPr>
            <a:endParaRPr lang="sv-SE" baseline="0" dirty="0" smtClean="0"/>
          </a:p>
          <a:p>
            <a:pPr marL="0" indent="0">
              <a:buFont typeface="+mj-lt"/>
              <a:buNone/>
            </a:pPr>
            <a:endParaRPr lang="sv-SE" baseline="0" smtClean="0"/>
          </a:p>
          <a:p>
            <a:pPr marL="0" indent="0">
              <a:buFont typeface="+mj-lt"/>
              <a:buNone/>
            </a:pPr>
            <a:endParaRPr lang="sv-SE" baseline="0" dirty="0" smtClean="0"/>
          </a:p>
          <a:p>
            <a:pPr marL="0" indent="0">
              <a:buFont typeface="+mj-lt"/>
              <a:buNone/>
            </a:pPr>
            <a:r>
              <a:rPr lang="sv-SE" baseline="0" dirty="0" smtClean="0"/>
              <a:t>Dylan (enligt Dillon) skriver att påståenden är kraftfullare än frågor. Eleverna verkar mer benägna att tänka efter och inte bara instämma eller protestera. De måste ange ett skäl. </a:t>
            </a:r>
          </a:p>
          <a:p>
            <a:pPr marL="0" indent="0">
              <a:buFont typeface="+mj-lt"/>
              <a:buNone/>
            </a:pPr>
            <a:r>
              <a:rPr lang="sv-SE" baseline="0" dirty="0" smtClean="0"/>
              <a:t>Ytterligare exempel: Alla fyrkanter är rektanglar. (??Är alla fyrkanter rektanglar?)</a:t>
            </a:r>
          </a:p>
          <a:p>
            <a:pPr marL="0" indent="0">
              <a:buFont typeface="Arial" panose="020B0604020202020204" pitchFamily="34" charset="0"/>
              <a:buNone/>
            </a:pPr>
            <a:endParaRPr lang="sv-SE" baseline="0" dirty="0" smtClean="0"/>
          </a:p>
          <a:p>
            <a:pPr marL="0" indent="0">
              <a:buFont typeface="Arial" panose="020B0604020202020204" pitchFamily="34" charset="0"/>
              <a:buNone/>
            </a:pPr>
            <a:r>
              <a:rPr lang="sv-SE" baseline="0" dirty="0" smtClean="0"/>
              <a:t>TPS</a:t>
            </a:r>
            <a:r>
              <a:rPr lang="sv-SE" baseline="0" dirty="0" smtClean="0"/>
              <a:t>: Vad tro ni om kraften i ett påstående </a:t>
            </a:r>
            <a:r>
              <a:rPr lang="sv-SE" baseline="0" dirty="0" err="1" smtClean="0"/>
              <a:t>versus</a:t>
            </a:r>
            <a:r>
              <a:rPr lang="sv-SE" baseline="0" dirty="0" smtClean="0"/>
              <a:t> fråga med motivering?</a:t>
            </a:r>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42C90F62-64E5-4CEE-B776-0A70B1D30B70}" type="slidenum">
              <a:rPr lang="sv-SE" smtClean="0"/>
              <a:t>6</a:t>
            </a:fld>
            <a:endParaRPr lang="sv-SE"/>
          </a:p>
        </p:txBody>
      </p:sp>
    </p:spTree>
    <p:extLst>
      <p:ext uri="{BB962C8B-B14F-4D97-AF65-F5344CB8AC3E}">
        <p14:creationId xmlns:p14="http://schemas.microsoft.com/office/powerpoint/2010/main" val="374310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mj-lt"/>
              <a:buNone/>
            </a:pPr>
            <a:r>
              <a:rPr lang="sv-SE" baseline="0" dirty="0" smtClean="0"/>
              <a:t>JANE</a:t>
            </a:r>
          </a:p>
          <a:p>
            <a:pPr marL="0" indent="0">
              <a:buFont typeface="+mj-lt"/>
              <a:buNone/>
            </a:pPr>
            <a:endParaRPr lang="sv-SE" baseline="0" dirty="0" smtClean="0"/>
          </a:p>
          <a:p>
            <a:pPr marL="0" indent="0">
              <a:buFont typeface="+mj-lt"/>
              <a:buNone/>
            </a:pPr>
            <a:r>
              <a:rPr lang="sv-SE" baseline="0" dirty="0" smtClean="0"/>
              <a:t>Här ett förslag på flera frågor som hör hit… Förslag på frågor som ej är av sluten karaktär utan som kan </a:t>
            </a:r>
            <a:r>
              <a:rPr lang="sv-SE" b="1" baseline="0" dirty="0" smtClean="0"/>
              <a:t>generera tänkande </a:t>
            </a:r>
            <a:r>
              <a:rPr lang="sv-SE" baseline="0" dirty="0" smtClean="0"/>
              <a:t>(sid 94).</a:t>
            </a:r>
            <a:br>
              <a:rPr lang="sv-SE" baseline="0" dirty="0" smtClean="0"/>
            </a:br>
            <a:r>
              <a:rPr lang="sv-SE" baseline="0" dirty="0" smtClean="0"/>
              <a:t>Vad tror ni: kan dessa frågor användas inom just ditt ämne? Dina åldrar</a:t>
            </a:r>
            <a:r>
              <a:rPr lang="sv-SE" baseline="0" dirty="0" smtClean="0"/>
              <a:t>?</a:t>
            </a:r>
          </a:p>
          <a:p>
            <a:endParaRPr lang="sv-SE" baseline="0" dirty="0" smtClean="0"/>
          </a:p>
          <a:p>
            <a:r>
              <a:rPr lang="sv-SE" baseline="0" dirty="0" smtClean="0"/>
              <a:t>De här frågorna är tagna från en tidigare skrift från </a:t>
            </a:r>
            <a:r>
              <a:rPr lang="sv-SE" baseline="0" dirty="0" err="1" smtClean="0"/>
              <a:t>Wiliam</a:t>
            </a:r>
            <a:r>
              <a:rPr lang="sv-SE" baseline="0" dirty="0" smtClean="0"/>
              <a:t> som han författat med Jeremy </a:t>
            </a:r>
            <a:r>
              <a:rPr lang="sv-SE" baseline="0" dirty="0" err="1" smtClean="0"/>
              <a:t>Hodgen</a:t>
            </a:r>
            <a:r>
              <a:rPr lang="sv-SE" baseline="0" dirty="0" smtClean="0"/>
              <a:t>.</a:t>
            </a:r>
          </a:p>
          <a:p>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Det här med att formulera frågor är en konst… Inte lätt. Vi konstruerar ofta </a:t>
            </a:r>
            <a:r>
              <a:rPr lang="sv-SE" baseline="0" dirty="0" err="1" smtClean="0"/>
              <a:t>förtester</a:t>
            </a:r>
            <a:r>
              <a:rPr lang="sv-SE" baseline="0" dirty="0" smtClean="0"/>
              <a:t> – svårt att ställa en fråga för att få tag på den men vill veta.</a:t>
            </a:r>
            <a:br>
              <a:rPr lang="sv-SE" baseline="0" dirty="0" smtClean="0"/>
            </a:br>
            <a:r>
              <a:rPr lang="sv-SE" baseline="0" dirty="0" smtClean="0"/>
              <a:t>Som man frågar.</a:t>
            </a:r>
          </a:p>
          <a:p>
            <a:pPr marL="0" marR="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Lägger ut på PD.</a:t>
            </a:r>
            <a:br>
              <a:rPr lang="sv-SE" baseline="0" dirty="0" smtClean="0"/>
            </a:br>
            <a:endParaRPr 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baseline="0" dirty="0" smtClean="0"/>
              <a:t>Berätta om Ingers ryska elev…</a:t>
            </a:r>
          </a:p>
          <a:p>
            <a:endParaRPr lang="sv-SE" baseline="0" dirty="0" smtClean="0"/>
          </a:p>
        </p:txBody>
      </p:sp>
      <p:sp>
        <p:nvSpPr>
          <p:cNvPr id="4" name="Platshållare för bildnummer 3"/>
          <p:cNvSpPr>
            <a:spLocks noGrp="1"/>
          </p:cNvSpPr>
          <p:nvPr>
            <p:ph type="sldNum" sz="quarter" idx="10"/>
          </p:nvPr>
        </p:nvSpPr>
        <p:spPr/>
        <p:txBody>
          <a:bodyPr/>
          <a:lstStyle/>
          <a:p>
            <a:fld id="{2037EED7-791D-484A-BE41-79B7B2D408D2}" type="slidenum">
              <a:rPr lang="sv-SE" smtClean="0"/>
              <a:t>7</a:t>
            </a:fld>
            <a:endParaRPr lang="sv-SE"/>
          </a:p>
        </p:txBody>
      </p:sp>
    </p:spTree>
    <p:extLst>
      <p:ext uri="{BB962C8B-B14F-4D97-AF65-F5344CB8AC3E}">
        <p14:creationId xmlns:p14="http://schemas.microsoft.com/office/powerpoint/2010/main" val="4141368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L8</a:t>
            </a:r>
          </a:p>
          <a:p>
            <a:endParaRPr lang="sv-SE" dirty="0" smtClean="0"/>
          </a:p>
          <a:p>
            <a:r>
              <a:rPr lang="sv-SE" dirty="0" smtClean="0"/>
              <a:t>Dela </a:t>
            </a:r>
            <a:r>
              <a:rPr lang="sv-SE" dirty="0" smtClean="0"/>
              <a:t>ut taxonomin.</a:t>
            </a:r>
          </a:p>
          <a:p>
            <a:endParaRPr lang="sv-SE" dirty="0" smtClean="0"/>
          </a:p>
          <a:p>
            <a:r>
              <a:rPr lang="sv-SE" dirty="0" smtClean="0"/>
              <a:t>Syfte:</a:t>
            </a:r>
          </a:p>
          <a:p>
            <a:r>
              <a:rPr lang="sv-SE" dirty="0" smtClean="0"/>
              <a:t>Introducera ett verktyg där du kan analysera </a:t>
            </a:r>
          </a:p>
          <a:p>
            <a:pPr marL="171450" indent="-171450">
              <a:buFont typeface="Arial" panose="020B0604020202020204" pitchFamily="34" charset="0"/>
              <a:buChar char="•"/>
            </a:pPr>
            <a:r>
              <a:rPr lang="sv-SE" dirty="0" smtClean="0"/>
              <a:t>sin </a:t>
            </a:r>
            <a:r>
              <a:rPr lang="sv-SE" dirty="0" err="1" smtClean="0"/>
              <a:t>alignment</a:t>
            </a:r>
            <a:r>
              <a:rPr lang="sv-SE" baseline="0" dirty="0" smtClean="0"/>
              <a:t> </a:t>
            </a:r>
            <a:r>
              <a:rPr lang="sv-SE" dirty="0" smtClean="0"/>
              <a:t>och pricka in i rätt ruta:</a:t>
            </a:r>
          </a:p>
          <a:p>
            <a:pPr marL="628650" lvl="1" indent="-171450">
              <a:buFont typeface="Arial" panose="020B0604020202020204" pitchFamily="34" charset="0"/>
              <a:buChar char="•"/>
            </a:pPr>
            <a:r>
              <a:rPr lang="sv-SE" dirty="0" smtClean="0"/>
              <a:t>Målen med undervisningen</a:t>
            </a:r>
          </a:p>
          <a:p>
            <a:pPr marL="628650" lvl="1" indent="-171450">
              <a:buFont typeface="Arial" panose="020B0604020202020204" pitchFamily="34" charset="0"/>
              <a:buChar char="•"/>
            </a:pPr>
            <a:r>
              <a:rPr lang="sv-SE" dirty="0" smtClean="0"/>
              <a:t>Valda</a:t>
            </a:r>
            <a:r>
              <a:rPr lang="sv-SE" baseline="0" dirty="0" smtClean="0"/>
              <a:t> aktiviteter</a:t>
            </a:r>
          </a:p>
          <a:p>
            <a:pPr marL="628650" lvl="1" indent="-171450">
              <a:buFont typeface="Arial" panose="020B0604020202020204" pitchFamily="34" charset="0"/>
              <a:buChar char="•"/>
            </a:pPr>
            <a:r>
              <a:rPr lang="sv-SE" baseline="0" dirty="0" smtClean="0"/>
              <a:t>Bedömningen</a:t>
            </a:r>
          </a:p>
          <a:p>
            <a:pPr marL="171450" indent="-171450">
              <a:buFont typeface="Arial" panose="020B0604020202020204" pitchFamily="34" charset="0"/>
              <a:buChar char="•"/>
            </a:pPr>
            <a:r>
              <a:rPr lang="sv-SE" baseline="0" dirty="0" smtClean="0"/>
              <a:t>Sina bedömningsinstrument (diagnoser/prov)</a:t>
            </a:r>
          </a:p>
          <a:p>
            <a:pPr marL="171450" indent="-171450">
              <a:buFont typeface="Arial" panose="020B0604020202020204" pitchFamily="34" charset="0"/>
              <a:buChar char="•"/>
            </a:pPr>
            <a:endParaRPr lang="sv-SE" baseline="0" dirty="0" smtClean="0"/>
          </a:p>
          <a:p>
            <a:pPr marL="0" indent="0">
              <a:buFont typeface="Arial" panose="020B0604020202020204" pitchFamily="34" charset="0"/>
              <a:buNone/>
            </a:pPr>
            <a:r>
              <a:rPr lang="sv-SE" baseline="0" dirty="0" smtClean="0"/>
              <a:t>Nästa gång kommer ni att arbeta med Bloom.</a:t>
            </a:r>
          </a:p>
        </p:txBody>
      </p:sp>
      <p:sp>
        <p:nvSpPr>
          <p:cNvPr id="4" name="Platshållare för bildnummer 3"/>
          <p:cNvSpPr>
            <a:spLocks noGrp="1"/>
          </p:cNvSpPr>
          <p:nvPr>
            <p:ph type="sldNum" sz="quarter" idx="10"/>
          </p:nvPr>
        </p:nvSpPr>
        <p:spPr/>
        <p:txBody>
          <a:bodyPr/>
          <a:lstStyle/>
          <a:p>
            <a:fld id="{42C90F62-64E5-4CEE-B776-0A70B1D30B70}" type="slidenum">
              <a:rPr lang="sv-SE" smtClean="0"/>
              <a:t>8</a:t>
            </a:fld>
            <a:endParaRPr lang="sv-SE"/>
          </a:p>
        </p:txBody>
      </p:sp>
    </p:spTree>
    <p:extLst>
      <p:ext uri="{BB962C8B-B14F-4D97-AF65-F5344CB8AC3E}">
        <p14:creationId xmlns:p14="http://schemas.microsoft.com/office/powerpoint/2010/main" val="1978381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
          <p:cNvSpPr>
            <a:spLocks noGrp="1" noRot="1" noChangeAspect="1" noChangeArrowheads="1" noTextEdit="1"/>
          </p:cNvSpPr>
          <p:nvPr>
            <p:ph type="sldImg"/>
          </p:nvPr>
        </p:nvSpPr>
        <p:spPr/>
      </p:sp>
      <p:sp>
        <p:nvSpPr>
          <p:cNvPr id="68611" name="Rectangle 2"/>
          <p:cNvSpPr>
            <a:spLocks noGrp="1" noChangeArrowheads="1"/>
          </p:cNvSpPr>
          <p:nvPr>
            <p:ph type="body" idx="1"/>
          </p:nvPr>
        </p:nvSpPr>
        <p:spPr>
          <a:noFill/>
        </p:spPr>
        <p:txBody>
          <a:bodyPr/>
          <a:lstStyle/>
          <a:p>
            <a:pPr>
              <a:spcBef>
                <a:spcPts val="700"/>
              </a:spcBef>
              <a:buClr>
                <a:srgbClr val="0E1676"/>
              </a:buClr>
              <a:defRPr/>
            </a:pPr>
            <a:r>
              <a:rPr lang="sv-SE" sz="1200" dirty="0" smtClean="0"/>
              <a:t>L8</a:t>
            </a:r>
          </a:p>
          <a:p>
            <a:pPr>
              <a:spcBef>
                <a:spcPts val="700"/>
              </a:spcBef>
              <a:buClr>
                <a:srgbClr val="0E1676"/>
              </a:buClr>
              <a:defRPr/>
            </a:pPr>
            <a:r>
              <a:rPr lang="sv-SE" sz="1200" dirty="0" smtClean="0"/>
              <a:t>(Jane sköter slumpdragningen)</a:t>
            </a:r>
          </a:p>
          <a:p>
            <a:pPr>
              <a:spcBef>
                <a:spcPts val="700"/>
              </a:spcBef>
              <a:buClr>
                <a:srgbClr val="0E1676"/>
              </a:buClr>
              <a:defRPr/>
            </a:pPr>
            <a:endParaRPr lang="sv-SE" sz="1200" dirty="0" smtClean="0"/>
          </a:p>
          <a:p>
            <a:pPr>
              <a:spcBef>
                <a:spcPts val="700"/>
              </a:spcBef>
              <a:buClr>
                <a:srgbClr val="0E1676"/>
              </a:buClr>
              <a:defRPr/>
            </a:pPr>
            <a:r>
              <a:rPr lang="sv-SE" sz="1200" dirty="0" err="1" smtClean="0"/>
              <a:t>Names</a:t>
            </a:r>
            <a:r>
              <a:rPr lang="sv-SE" sz="1200" dirty="0" smtClean="0"/>
              <a:t> </a:t>
            </a:r>
            <a:r>
              <a:rPr lang="sv-SE" sz="1200" dirty="0" smtClean="0"/>
              <a:t>in a hat</a:t>
            </a:r>
          </a:p>
          <a:p>
            <a:pPr>
              <a:spcBef>
                <a:spcPts val="700"/>
              </a:spcBef>
              <a:buClr>
                <a:srgbClr val="0E1676"/>
              </a:buClr>
              <a:defRPr/>
            </a:pPr>
            <a:endParaRPr lang="sv-SE" sz="1200" dirty="0" smtClean="0"/>
          </a:p>
          <a:p>
            <a:pPr>
              <a:spcBef>
                <a:spcPts val="700"/>
              </a:spcBef>
              <a:buClr>
                <a:srgbClr val="0E1676"/>
              </a:buClr>
              <a:defRPr/>
            </a:pPr>
            <a:endParaRPr lang="sv-SE" sz="1200" dirty="0" smtClean="0"/>
          </a:p>
          <a:p>
            <a:pPr>
              <a:spcBef>
                <a:spcPts val="700"/>
              </a:spcBef>
              <a:buClr>
                <a:srgbClr val="0E1676"/>
              </a:buClr>
              <a:defRPr/>
            </a:pPr>
            <a:r>
              <a:rPr lang="sv-SE" sz="1200" dirty="0" smtClean="0"/>
              <a:t>Nådde vi dagens mål?</a:t>
            </a:r>
          </a:p>
          <a:p>
            <a:pPr marL="0" marR="0" indent="0" algn="l" defTabSz="914400" rtl="0" eaLnBrk="1" fontAlgn="auto" latinLnBrk="0" hangingPunct="1">
              <a:lnSpc>
                <a:spcPct val="100000"/>
              </a:lnSpc>
              <a:spcBef>
                <a:spcPts val="700"/>
              </a:spcBef>
              <a:spcAft>
                <a:spcPts val="0"/>
              </a:spcAft>
              <a:buClr>
                <a:srgbClr val="0E1676"/>
              </a:buClr>
              <a:buSzTx/>
              <a:buFontTx/>
              <a:buNone/>
              <a:tabLst/>
              <a:defRPr/>
            </a:pPr>
            <a:r>
              <a:rPr lang="sv-SE" sz="1200" i="1" dirty="0" smtClean="0">
                <a:solidFill>
                  <a:srgbClr val="606060"/>
                </a:solidFill>
                <a:latin typeface="Arial" pitchFamily="34" charset="0"/>
                <a:cs typeface="Arial" pitchFamily="34" charset="0"/>
                <a:sym typeface="Arial" pitchFamily="34" charset="0"/>
              </a:rPr>
              <a:t>Jag har fått fler alternativ hur jag kan ta reda på elevers kunskaper</a:t>
            </a:r>
            <a:endParaRPr lang="sv-SE" i="1" dirty="0" smtClean="0"/>
          </a:p>
          <a:p>
            <a:pPr>
              <a:spcBef>
                <a:spcPts val="700"/>
              </a:spcBef>
              <a:buClr>
                <a:srgbClr val="0E1676"/>
              </a:buClr>
              <a:defRPr/>
            </a:pPr>
            <a:endParaRPr lang="sv-SE" sz="1200" dirty="0" smtClean="0"/>
          </a:p>
          <a:p>
            <a:pPr>
              <a:spcBef>
                <a:spcPts val="700"/>
              </a:spcBef>
              <a:buClr>
                <a:srgbClr val="0E1676"/>
              </a:buClr>
              <a:defRPr/>
            </a:pPr>
            <a:r>
              <a:rPr lang="sv-SE" sz="1200" dirty="0" smtClean="0"/>
              <a:t>Syfte från tillfälle 1:</a:t>
            </a:r>
          </a:p>
          <a:p>
            <a:pPr>
              <a:spcBef>
                <a:spcPts val="700"/>
              </a:spcBef>
              <a:buClr>
                <a:srgbClr val="0E1676"/>
              </a:buClr>
              <a:defRPr/>
            </a:pPr>
            <a:r>
              <a:rPr lang="sv-SE" sz="1200" i="1" dirty="0" smtClean="0">
                <a:solidFill>
                  <a:srgbClr val="606060"/>
                </a:solidFill>
                <a:latin typeface="Arial" pitchFamily="34" charset="0"/>
                <a:cs typeface="Arial" pitchFamily="34" charset="0"/>
                <a:sym typeface="Arial" pitchFamily="34" charset="0"/>
              </a:rPr>
              <a:t>Elevernas lärande ska öka genom att kvaliteten i  bedömning utvecklas</a:t>
            </a:r>
          </a:p>
          <a:p>
            <a:pPr>
              <a:spcBef>
                <a:spcPts val="700"/>
              </a:spcBef>
              <a:buClr>
                <a:srgbClr val="0E1676"/>
              </a:buClr>
              <a:defRPr/>
            </a:pPr>
            <a:endParaRPr lang="sv-SE" sz="1200" dirty="0" smtClean="0"/>
          </a:p>
        </p:txBody>
      </p:sp>
    </p:spTree>
    <p:extLst>
      <p:ext uri="{BB962C8B-B14F-4D97-AF65-F5344CB8AC3E}">
        <p14:creationId xmlns:p14="http://schemas.microsoft.com/office/powerpoint/2010/main" val="4395911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1">
    <p:spTree>
      <p:nvGrpSpPr>
        <p:cNvPr id="1" name=""/>
        <p:cNvGrpSpPr/>
        <p:nvPr/>
      </p:nvGrpSpPr>
      <p:grpSpPr>
        <a:xfrm>
          <a:off x="0" y="0"/>
          <a:ext cx="0" cy="0"/>
          <a:chOff x="0" y="0"/>
          <a:chExt cx="0" cy="0"/>
        </a:xfrm>
      </p:grpSpPr>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ubrik 1"/>
          <p:cNvSpPr>
            <a:spLocks noGrp="1"/>
          </p:cNvSpPr>
          <p:nvPr>
            <p:ph type="ctrTitle"/>
          </p:nvPr>
        </p:nvSpPr>
        <p:spPr>
          <a:xfrm>
            <a:off x="1654628" y="2428216"/>
            <a:ext cx="5993463" cy="784760"/>
          </a:xfrm>
        </p:spPr>
        <p:txBody>
          <a:bodyPr/>
          <a:lstStyle>
            <a:lvl1pPr algn="ctr">
              <a:defRPr sz="3200">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645920" y="3209440"/>
            <a:ext cx="6005710" cy="579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9D7D4C95-5F4C-442A-A0A1-05D2EBFCE908}" type="datetime1">
              <a:rPr lang="sv-SE" smtClean="0"/>
              <a:t>2014-11-03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794C66-9947-44C3-80BD-73C9F91220D1}" type="slidenum">
              <a:rPr lang="sv-SE" smtClean="0"/>
              <a:t>‹#›</a:t>
            </a:fld>
            <a:endParaRPr lang="sv-SE"/>
          </a:p>
        </p:txBody>
      </p:sp>
      <p:pic>
        <p:nvPicPr>
          <p:cNvPr id="10" name="Bildobjekt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52862" y="6273082"/>
            <a:ext cx="900000" cy="333838"/>
          </a:xfrm>
          <a:prstGeom prst="rect">
            <a:avLst/>
          </a:prstGeom>
        </p:spPr>
      </p:pic>
    </p:spTree>
    <p:extLst>
      <p:ext uri="{BB962C8B-B14F-4D97-AF65-F5344CB8AC3E}">
        <p14:creationId xmlns:p14="http://schemas.microsoft.com/office/powerpoint/2010/main" val="4132964378"/>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2">
    <p:spTree>
      <p:nvGrpSpPr>
        <p:cNvPr id="1" name=""/>
        <p:cNvGrpSpPr/>
        <p:nvPr/>
      </p:nvGrpSpPr>
      <p:grpSpPr>
        <a:xfrm>
          <a:off x="0" y="0"/>
          <a:ext cx="0" cy="0"/>
          <a:chOff x="0" y="0"/>
          <a:chExt cx="0" cy="0"/>
        </a:xfrm>
      </p:grpSpPr>
      <p:sp>
        <p:nvSpPr>
          <p:cNvPr id="2" name="Rubrik 1"/>
          <p:cNvSpPr>
            <a:spLocks noGrp="1"/>
          </p:cNvSpPr>
          <p:nvPr>
            <p:ph type="ctrTitle"/>
          </p:nvPr>
        </p:nvSpPr>
        <p:spPr>
          <a:xfrm>
            <a:off x="1645920" y="2428216"/>
            <a:ext cx="6002172" cy="784760"/>
          </a:xfrm>
        </p:spPr>
        <p:txBody>
          <a:bodyPr/>
          <a:lstStyle>
            <a:lvl1pPr algn="ctr">
              <a:defRPr sz="3200">
                <a:solidFill>
                  <a:schemeClr val="accent2"/>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645920" y="3209440"/>
            <a:ext cx="6005710" cy="579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C13B4896-21B8-4952-B5F3-6C1604AF51CC}" type="datetime1">
              <a:rPr lang="sv-SE" smtClean="0"/>
              <a:t>2014-11-03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9284300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36D21CB-805A-409F-B413-CF4DF78936E6}" type="datetime1">
              <a:rPr lang="sv-SE" smtClean="0"/>
              <a:t>2014-11-03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2588378464"/>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645920" y="877718"/>
            <a:ext cx="6005710"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645920" y="2268747"/>
            <a:ext cx="2908826" cy="3053751"/>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735902" y="2268747"/>
            <a:ext cx="2915727" cy="3053751"/>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893E18CA-4845-499D-927C-B823CC355043}" type="datetime1">
              <a:rPr lang="sv-SE" smtClean="0"/>
              <a:t>2014-11-03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857435714"/>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647646" y="2272432"/>
            <a:ext cx="2915728" cy="540000"/>
          </a:xfrm>
        </p:spPr>
        <p:txBody>
          <a:bodyPr anchor="ctr">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1654628" y="2881223"/>
            <a:ext cx="2908745" cy="243264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718649" y="2270556"/>
            <a:ext cx="2932981" cy="540000"/>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720046" y="2881223"/>
            <a:ext cx="2934000" cy="243264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B3DA8B34-D7F2-430C-85D3-9DB8F141C6D0}" type="datetime1">
              <a:rPr lang="sv-SE" smtClean="0"/>
              <a:t>2014-11-03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3437610945"/>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651550" y="2265374"/>
            <a:ext cx="6003980" cy="1143000"/>
          </a:xfrm>
        </p:spPr>
        <p:txBody>
          <a:bodyPr/>
          <a:lstStyle>
            <a:lvl1pPr algn="ctr">
              <a:defRPr/>
            </a:lvl1p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CDD3B168-3017-460B-AE16-402EC79C502D}" type="datetime1">
              <a:rPr lang="sv-SE" smtClean="0"/>
              <a:t>2014-11-03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124486800"/>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8549142-4AE0-4507-AE9D-B97C2EFD8191}" type="datetime1">
              <a:rPr lang="sv-SE" smtClean="0"/>
              <a:t>2014-11-03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3091893304"/>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Helbild">
    <p:spTree>
      <p:nvGrpSpPr>
        <p:cNvPr id="1" name=""/>
        <p:cNvGrpSpPr/>
        <p:nvPr/>
      </p:nvGrpSpPr>
      <p:grpSpPr>
        <a:xfrm>
          <a:off x="0" y="0"/>
          <a:ext cx="0" cy="0"/>
          <a:chOff x="0" y="0"/>
          <a:chExt cx="0" cy="0"/>
        </a:xfrm>
      </p:grpSpPr>
      <p:sp>
        <p:nvSpPr>
          <p:cNvPr id="6" name="Platshållare för bild 5"/>
          <p:cNvSpPr>
            <a:spLocks noGrp="1"/>
          </p:cNvSpPr>
          <p:nvPr>
            <p:ph type="pic" sz="quarter" idx="13"/>
          </p:nvPr>
        </p:nvSpPr>
        <p:spPr>
          <a:xfrm>
            <a:off x="172528" y="181155"/>
            <a:ext cx="8790317" cy="6495689"/>
          </a:xfrm>
        </p:spPr>
        <p:txBody>
          <a:bodyPr/>
          <a:lstStyle>
            <a:lvl1pPr marL="0" indent="0">
              <a:buNone/>
              <a:defRPr/>
            </a:lvl1pPr>
          </a:lstStyle>
          <a:p>
            <a:r>
              <a:rPr lang="sv-SE" smtClean="0"/>
              <a:t>Klicka på ikonen för att lägga till en bild</a:t>
            </a:r>
            <a:endParaRPr lang="sv-SE" dirty="0"/>
          </a:p>
        </p:txBody>
      </p:sp>
      <p:sp>
        <p:nvSpPr>
          <p:cNvPr id="2" name="Platshållare för datum 1"/>
          <p:cNvSpPr>
            <a:spLocks noGrp="1"/>
          </p:cNvSpPr>
          <p:nvPr>
            <p:ph type="dt" sz="half" idx="10"/>
          </p:nvPr>
        </p:nvSpPr>
        <p:spPr/>
        <p:txBody>
          <a:bodyPr/>
          <a:lstStyle/>
          <a:p>
            <a:fld id="{C14C3C96-BCA7-4514-87D4-6FB92CC7417E}" type="datetime1">
              <a:rPr lang="sv-SE" smtClean="0"/>
              <a:t>2014-11-03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D794C66-9947-44C3-80BD-73C9F91220D1}" type="slidenum">
              <a:rPr lang="sv-SE" smtClean="0"/>
              <a:t>‹#›</a:t>
            </a:fld>
            <a:endParaRPr lang="sv-SE"/>
          </a:p>
        </p:txBody>
      </p:sp>
    </p:spTree>
    <p:extLst>
      <p:ext uri="{BB962C8B-B14F-4D97-AF65-F5344CB8AC3E}">
        <p14:creationId xmlns:p14="http://schemas.microsoft.com/office/powerpoint/2010/main" val="3336603813"/>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acksida">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3FB2635-F371-4812-8B84-38DD80334552}" type="datetime1">
              <a:rPr lang="sv-SE" smtClean="0"/>
              <a:t>2014-11-03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D794C66-9947-44C3-80BD-73C9F91220D1}" type="slidenum">
              <a:rPr lang="sv-SE" smtClean="0"/>
              <a:t>‹#›</a:t>
            </a:fld>
            <a:endParaRPr lang="sv-SE"/>
          </a:p>
        </p:txBody>
      </p:sp>
      <p:pic>
        <p:nvPicPr>
          <p:cNvPr id="24" name="Bildobjekt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3312" y="5660636"/>
            <a:ext cx="900000" cy="333838"/>
          </a:xfrm>
          <a:prstGeom prst="rect">
            <a:avLst/>
          </a:prstGeom>
        </p:spPr>
      </p:pic>
      <p:sp>
        <p:nvSpPr>
          <p:cNvPr id="7" name="Platshållare för text 6"/>
          <p:cNvSpPr>
            <a:spLocks noGrp="1"/>
          </p:cNvSpPr>
          <p:nvPr>
            <p:ph type="body" sz="quarter" idx="13"/>
          </p:nvPr>
        </p:nvSpPr>
        <p:spPr>
          <a:xfrm>
            <a:off x="1648724" y="2266262"/>
            <a:ext cx="6007100" cy="2363787"/>
          </a:xfrm>
        </p:spPr>
        <p:txBody>
          <a:bodyPr/>
          <a:lstStyle>
            <a:lvl1pPr marL="0" indent="0">
              <a:buNone/>
              <a:defRPr/>
            </a:lvl1pPr>
          </a:lstStyle>
          <a:p>
            <a:pPr lvl="0"/>
            <a:r>
              <a:rPr lang="sv-SE" smtClean="0"/>
              <a:t>Klicka här för att ändra format på bakgrundstexten</a:t>
            </a:r>
          </a:p>
        </p:txBody>
      </p:sp>
      <p:sp>
        <p:nvSpPr>
          <p:cNvPr id="8" name="Platshållare för text 7"/>
          <p:cNvSpPr>
            <a:spLocks noGrp="1"/>
          </p:cNvSpPr>
          <p:nvPr>
            <p:ph type="body" sz="quarter" idx="14" hasCustomPrompt="1"/>
          </p:nvPr>
        </p:nvSpPr>
        <p:spPr>
          <a:xfrm>
            <a:off x="1646238" y="871384"/>
            <a:ext cx="6005391" cy="906463"/>
          </a:xfrm>
        </p:spPr>
        <p:txBody>
          <a:bodyPr>
            <a:normAutofit/>
          </a:bodyPr>
          <a:lstStyle>
            <a:lvl1pPr marL="0" indent="0">
              <a:buNone/>
              <a:defRPr sz="4000" b="1">
                <a:solidFill>
                  <a:schemeClr val="tx1"/>
                </a:solidFill>
              </a:defRPr>
            </a:lvl1pPr>
          </a:lstStyle>
          <a:p>
            <a:pPr lvl="0"/>
            <a:r>
              <a:rPr lang="sv-SE" dirty="0" smtClean="0"/>
              <a:t>Tack</a:t>
            </a:r>
            <a:endParaRPr lang="sv-SE" dirty="0"/>
          </a:p>
        </p:txBody>
      </p:sp>
      <p:sp>
        <p:nvSpPr>
          <p:cNvPr id="10" name="Platshållare för text 9"/>
          <p:cNvSpPr>
            <a:spLocks noGrp="1"/>
          </p:cNvSpPr>
          <p:nvPr>
            <p:ph type="body" sz="quarter" idx="15" hasCustomPrompt="1"/>
          </p:nvPr>
        </p:nvSpPr>
        <p:spPr>
          <a:xfrm>
            <a:off x="1637612" y="4772600"/>
            <a:ext cx="6010275" cy="344487"/>
          </a:xfrm>
        </p:spPr>
        <p:txBody>
          <a:bodyPr>
            <a:normAutofit/>
          </a:bodyPr>
          <a:lstStyle>
            <a:lvl1pPr marL="0" indent="0">
              <a:buNone/>
              <a:defRPr sz="1200" b="1"/>
            </a:lvl1pPr>
          </a:lstStyle>
          <a:p>
            <a:pPr lvl="0"/>
            <a:r>
              <a:rPr lang="sv-SE" dirty="0" smtClean="0"/>
              <a:t>norrtalje.se</a:t>
            </a:r>
            <a:endParaRPr lang="sv-SE" dirty="0"/>
          </a:p>
        </p:txBody>
      </p:sp>
    </p:spTree>
    <p:extLst>
      <p:ext uri="{BB962C8B-B14F-4D97-AF65-F5344CB8AC3E}">
        <p14:creationId xmlns:p14="http://schemas.microsoft.com/office/powerpoint/2010/main" val="1078067366"/>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Platshållare för rubrik 1"/>
          <p:cNvSpPr>
            <a:spLocks noGrp="1"/>
          </p:cNvSpPr>
          <p:nvPr>
            <p:ph type="title"/>
          </p:nvPr>
        </p:nvSpPr>
        <p:spPr>
          <a:xfrm>
            <a:off x="1651550" y="877718"/>
            <a:ext cx="6003980" cy="1143000"/>
          </a:xfrm>
          <a:prstGeom prst="rect">
            <a:avLst/>
          </a:prstGeom>
        </p:spPr>
        <p:txBody>
          <a:bodyPr vert="horz" lIns="91440" tIns="45720" rIns="91440" bIns="45720" rtlCol="0" anchor="ctr">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647107" y="2267259"/>
            <a:ext cx="6004523" cy="304661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327810" y="6675512"/>
            <a:ext cx="2133600" cy="144000"/>
          </a:xfrm>
          <a:prstGeom prst="rect">
            <a:avLst/>
          </a:prstGeom>
        </p:spPr>
        <p:txBody>
          <a:bodyPr vert="horz" lIns="0" tIns="45720" rIns="91440" bIns="45720" rtlCol="0" anchor="ctr"/>
          <a:lstStyle>
            <a:lvl1pPr algn="l">
              <a:defRPr sz="1000">
                <a:solidFill>
                  <a:schemeClr val="tx1"/>
                </a:solidFill>
              </a:defRPr>
            </a:lvl1pPr>
          </a:lstStyle>
          <a:p>
            <a:fld id="{B9CE35A7-5B39-43D0-8252-7561C5235B33}" type="datetime1">
              <a:rPr lang="sv-SE" smtClean="0"/>
              <a:t>2014-11-03</a:t>
            </a:fld>
            <a:endParaRPr lang="sv-SE"/>
          </a:p>
        </p:txBody>
      </p:sp>
      <p:sp>
        <p:nvSpPr>
          <p:cNvPr id="5" name="Platshållare för sidfot 4"/>
          <p:cNvSpPr>
            <a:spLocks noGrp="1"/>
          </p:cNvSpPr>
          <p:nvPr>
            <p:ph type="ftr" sz="quarter" idx="3"/>
          </p:nvPr>
        </p:nvSpPr>
        <p:spPr>
          <a:xfrm>
            <a:off x="3124200" y="6673506"/>
            <a:ext cx="2895600" cy="144000"/>
          </a:xfrm>
          <a:prstGeom prst="rect">
            <a:avLst/>
          </a:prstGeom>
        </p:spPr>
        <p:txBody>
          <a:bodyPr vert="horz" lIns="91440" tIns="45720" rIns="91440" bIns="45720" rtlCol="0" anchor="ctr"/>
          <a:lstStyle>
            <a:lvl1pPr algn="ctr">
              <a:defRPr sz="1000">
                <a:solidFill>
                  <a:schemeClr val="tx1"/>
                </a:solidFill>
              </a:defRPr>
            </a:lvl1pPr>
          </a:lstStyle>
          <a:p>
            <a:endParaRPr lang="sv-SE"/>
          </a:p>
        </p:txBody>
      </p:sp>
      <p:sp>
        <p:nvSpPr>
          <p:cNvPr id="6" name="Platshållare för bildnummer 5"/>
          <p:cNvSpPr>
            <a:spLocks noGrp="1"/>
          </p:cNvSpPr>
          <p:nvPr>
            <p:ph type="sldNum" sz="quarter" idx="4"/>
          </p:nvPr>
        </p:nvSpPr>
        <p:spPr>
          <a:xfrm>
            <a:off x="6820606" y="6679132"/>
            <a:ext cx="2133600" cy="144000"/>
          </a:xfrm>
          <a:prstGeom prst="rect">
            <a:avLst/>
          </a:prstGeom>
        </p:spPr>
        <p:txBody>
          <a:bodyPr vert="horz" lIns="91440" tIns="45720" rIns="0" bIns="45720" rtlCol="0" anchor="ctr"/>
          <a:lstStyle>
            <a:lvl1pPr algn="r">
              <a:defRPr sz="1000">
                <a:solidFill>
                  <a:schemeClr val="tx1"/>
                </a:solidFill>
              </a:defRPr>
            </a:lvl1pPr>
          </a:lstStyle>
          <a:p>
            <a:fld id="{8D794C66-9947-44C3-80BD-73C9F91220D1}" type="slidenum">
              <a:rPr lang="sv-SE" smtClean="0"/>
              <a:t>‹#›</a:t>
            </a:fld>
            <a:endParaRPr lang="sv-SE"/>
          </a:p>
        </p:txBody>
      </p:sp>
      <p:pic>
        <p:nvPicPr>
          <p:cNvPr id="8" name="Bildobjekt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052862" y="6273082"/>
            <a:ext cx="900000" cy="333838"/>
          </a:xfrm>
          <a:prstGeom prst="rect">
            <a:avLst/>
          </a:prstGeom>
        </p:spPr>
      </p:pic>
    </p:spTree>
    <p:extLst>
      <p:ext uri="{BB962C8B-B14F-4D97-AF65-F5344CB8AC3E}">
        <p14:creationId xmlns:p14="http://schemas.microsoft.com/office/powerpoint/2010/main" val="2819114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ransition spd="slow">
    <p:wipe/>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3200" b="1" kern="1200">
          <a:solidFill>
            <a:schemeClr val="tx1"/>
          </a:solidFill>
          <a:latin typeface="+mj-lt"/>
          <a:ea typeface="+mj-ea"/>
          <a:cs typeface="+mj-cs"/>
        </a:defRPr>
      </a:lvl1pPr>
    </p:titleStyle>
    <p:bodyStyle>
      <a:lvl1pPr marL="190500" indent="-190500" algn="l" defTabSz="914400" rtl="0" eaLnBrk="1" latinLnBrk="0" hangingPunct="1">
        <a:spcBef>
          <a:spcPct val="20000"/>
        </a:spcBef>
        <a:spcAft>
          <a:spcPts val="500"/>
        </a:spcAft>
        <a:buFont typeface="Arial" panose="020B0604020202020204" pitchFamily="34" charset="0"/>
        <a:buChar char="•"/>
        <a:defRPr sz="2000" kern="1200">
          <a:solidFill>
            <a:srgbClr val="000000"/>
          </a:solidFill>
          <a:latin typeface="+mn-lt"/>
          <a:ea typeface="+mn-ea"/>
          <a:cs typeface="+mn-cs"/>
        </a:defRPr>
      </a:lvl1pPr>
      <a:lvl2pPr marL="361950" indent="-171450" algn="l" defTabSz="914400" rtl="0" eaLnBrk="1" latinLnBrk="0" hangingPunct="1">
        <a:spcBef>
          <a:spcPct val="20000"/>
        </a:spcBef>
        <a:spcAft>
          <a:spcPts val="500"/>
        </a:spcAft>
        <a:buFont typeface="Arial" panose="020B0604020202020204" pitchFamily="34" charset="0"/>
        <a:buChar char="–"/>
        <a:defRPr sz="1800" kern="1200">
          <a:solidFill>
            <a:srgbClr val="000000"/>
          </a:solidFill>
          <a:latin typeface="+mn-lt"/>
          <a:ea typeface="+mn-ea"/>
          <a:cs typeface="+mn-cs"/>
        </a:defRPr>
      </a:lvl2pPr>
      <a:lvl3pPr marL="590550" indent="-228600" algn="l" defTabSz="914400" rtl="0" eaLnBrk="1" latinLnBrk="0" hangingPunct="1">
        <a:spcBef>
          <a:spcPct val="20000"/>
        </a:spcBef>
        <a:spcAft>
          <a:spcPts val="500"/>
        </a:spcAft>
        <a:buFont typeface="Arial" panose="020B0604020202020204" pitchFamily="34" charset="0"/>
        <a:buChar char="−"/>
        <a:defRPr sz="1800" kern="1200">
          <a:solidFill>
            <a:srgbClr val="000000"/>
          </a:solidFill>
          <a:latin typeface="+mn-lt"/>
          <a:ea typeface="+mn-ea"/>
          <a:cs typeface="+mn-cs"/>
        </a:defRPr>
      </a:lvl3pPr>
      <a:lvl4pPr marL="833438" indent="-228600" algn="l" defTabSz="854075" rtl="0" eaLnBrk="1" latinLnBrk="0" hangingPunct="1">
        <a:spcBef>
          <a:spcPct val="20000"/>
        </a:spcBef>
        <a:spcAft>
          <a:spcPts val="500"/>
        </a:spcAft>
        <a:buFont typeface="Arial" panose="020B0604020202020204" pitchFamily="34" charset="0"/>
        <a:buChar char="–"/>
        <a:defRPr sz="1800" kern="1200">
          <a:solidFill>
            <a:srgbClr val="000000"/>
          </a:solidFill>
          <a:latin typeface="+mn-lt"/>
          <a:ea typeface="+mn-ea"/>
          <a:cs typeface="+mn-cs"/>
        </a:defRPr>
      </a:lvl4pPr>
      <a:lvl5pPr marL="1062038" indent="-228600" algn="l" defTabSz="914400" rtl="0" eaLnBrk="1" latinLnBrk="0" hangingPunct="1">
        <a:spcBef>
          <a:spcPct val="20000"/>
        </a:spcBef>
        <a:spcAft>
          <a:spcPts val="500"/>
        </a:spcAft>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4"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ntimeter.com/s/1fcd19c6eff2456db054b0a4e935d731/77f6c2860464"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charlotta.andersson@norrtalje.s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hyperlink" Target="http://www.mardixon.com/wordpress/wp-content/uploads/2013/12/twitter.jpg" TargetMode="External"/><Relationship Id="rId4" Type="http://schemas.openxmlformats.org/officeDocument/2006/relationships/hyperlink" Target="mailto:jane.tuominen@norrtalje.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mentimeter.com/s/beccb1620e55be6885af3648229d0518/e8ee198c2618"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se/url?sa=i&amp;rct=j&amp;q=ping+pong&amp;source=images&amp;cd=&amp;docid=57FPRjukgUQTFM&amp;tbnid=F2YolEka0umlAM:&amp;ved=0CAUQjRw&amp;url=http://www.pitch.com/kansascity/ping-pong-charity/Content?oid=2538151&amp;ei=3FRIUezJJaSn4AT7lIHABA&amp;bvm=bv.43828540,d.bGE&amp;psig=AFQjCNFwkm7XLK5FX5XeYDu9NekAvza0SA&amp;ust=1363781206739975"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http://www.google.se/url?sa=i&amp;rct=j&amp;q=basket&amp;source=images&amp;cd=&amp;cad=rja&amp;docid=F1z_R1LwauLRCM&amp;tbnid=wigugbjnWeoMpM:&amp;ved=0CAUQjRw&amp;url=http://www.kitgroup.com/products.php?pid=29&amp;fid=1&amp;ei=JVZIUabbHsvT4QT01oAg&amp;bvm=bv.43828540,d.bGE&amp;psig=AFQjCNHKQCIZ6JOYNtcfotYC7Zx9y4UoiA&amp;ust=1363781304679470"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51065" y="889000"/>
            <a:ext cx="7308286" cy="2616200"/>
          </a:xfrm>
        </p:spPr>
        <p:txBody>
          <a:bodyPr/>
          <a:lstStyle/>
          <a:p>
            <a:r>
              <a:rPr lang="sv-SE" sz="4800" dirty="0" smtClean="0"/>
              <a:t>Bedömning</a:t>
            </a:r>
            <a:r>
              <a:rPr lang="sv-SE" dirty="0" smtClean="0"/>
              <a:t/>
            </a:r>
            <a:br>
              <a:rPr lang="sv-SE" dirty="0" smtClean="0"/>
            </a:br>
            <a:r>
              <a:rPr lang="sv-SE" dirty="0" smtClean="0"/>
              <a:t>2014-2015</a:t>
            </a:r>
            <a:br>
              <a:rPr lang="sv-SE" dirty="0" smtClean="0"/>
            </a:br>
            <a:r>
              <a:rPr lang="sv-SE" dirty="0" smtClean="0"/>
              <a:t>Strategi 2</a:t>
            </a:r>
            <a:br>
              <a:rPr lang="sv-SE" dirty="0" smtClean="0"/>
            </a:br>
            <a:r>
              <a:rPr lang="sv-SE" dirty="0" smtClean="0"/>
              <a:t/>
            </a:r>
            <a:br>
              <a:rPr lang="sv-SE" dirty="0" smtClean="0"/>
            </a:br>
            <a:r>
              <a:rPr lang="sv-SE" dirty="0" smtClean="0"/>
              <a:t/>
            </a:r>
            <a:br>
              <a:rPr lang="sv-SE" dirty="0" smtClean="0"/>
            </a:br>
            <a:endParaRPr lang="sv-SE" dirty="0"/>
          </a:p>
        </p:txBody>
      </p:sp>
      <p:sp>
        <p:nvSpPr>
          <p:cNvPr id="3" name="Underrubrik 2"/>
          <p:cNvSpPr>
            <a:spLocks noGrp="1"/>
          </p:cNvSpPr>
          <p:nvPr>
            <p:ph type="subTitle" idx="1"/>
          </p:nvPr>
        </p:nvSpPr>
        <p:spPr>
          <a:xfrm>
            <a:off x="1826153" y="5808416"/>
            <a:ext cx="6005710" cy="579600"/>
          </a:xfrm>
        </p:spPr>
        <p:txBody>
          <a:bodyPr>
            <a:normAutofit/>
          </a:bodyPr>
          <a:lstStyle/>
          <a:p>
            <a:r>
              <a:rPr lang="sv-SE" sz="3200" dirty="0" smtClean="0"/>
              <a:t>Tillfälle 4</a:t>
            </a:r>
            <a:endParaRPr lang="sv-SE" sz="3200" dirty="0"/>
          </a:p>
        </p:txBody>
      </p:sp>
      <p:sp>
        <p:nvSpPr>
          <p:cNvPr id="4" name="Platshållare för bildnummer 3"/>
          <p:cNvSpPr>
            <a:spLocks noGrp="1"/>
          </p:cNvSpPr>
          <p:nvPr>
            <p:ph type="sldNum" sz="quarter" idx="12"/>
          </p:nvPr>
        </p:nvSpPr>
        <p:spPr/>
        <p:txBody>
          <a:bodyPr/>
          <a:lstStyle/>
          <a:p>
            <a:fld id="{8D794C66-9947-44C3-80BD-73C9F91220D1}" type="slidenum">
              <a:rPr lang="sv-SE" smtClean="0"/>
              <a:t>1</a:t>
            </a:fld>
            <a:endParaRPr lang="sv-SE"/>
          </a:p>
        </p:txBody>
      </p:sp>
      <p:sp>
        <p:nvSpPr>
          <p:cNvPr id="5" name="Underrubrik 2"/>
          <p:cNvSpPr txBox="1">
            <a:spLocks/>
          </p:cNvSpPr>
          <p:nvPr/>
        </p:nvSpPr>
        <p:spPr>
          <a:xfrm>
            <a:off x="834505" y="2704116"/>
            <a:ext cx="8141406" cy="3104300"/>
          </a:xfrm>
          <a:prstGeom prst="rect">
            <a:avLst/>
          </a:prstGeom>
        </p:spPr>
        <p:txBody>
          <a:bodyPr vert="horz" lIns="91440" tIns="45720" rIns="91440" bIns="45720" rtlCol="0">
            <a:noAutofit/>
          </a:bodyPr>
          <a:lstStyle>
            <a:lvl1pPr marL="0" indent="0" algn="ctr" defTabSz="914400" rtl="0" eaLnBrk="1" latinLnBrk="0" hangingPunct="1">
              <a:spcBef>
                <a:spcPct val="20000"/>
              </a:spcBef>
              <a:spcAft>
                <a:spcPts val="500"/>
              </a:spcAft>
              <a:buFont typeface="Arial" panose="020B0604020202020204" pitchFamily="34" charset="0"/>
              <a:buNone/>
              <a:defRPr sz="2000" kern="1200">
                <a:solidFill>
                  <a:schemeClr val="tx2"/>
                </a:solidFill>
                <a:latin typeface="+mn-lt"/>
                <a:ea typeface="+mn-ea"/>
                <a:cs typeface="+mn-cs"/>
              </a:defRPr>
            </a:lvl1pPr>
            <a:lvl2pPr marL="457200" indent="0" algn="ctr" defTabSz="914400" rtl="0" eaLnBrk="1" latinLnBrk="0" hangingPunct="1">
              <a:spcBef>
                <a:spcPct val="20000"/>
              </a:spcBef>
              <a:spcAft>
                <a:spcPts val="500"/>
              </a:spcAft>
              <a:buFont typeface="Arial" panose="020B060402020202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500"/>
              </a:spcAft>
              <a:buFont typeface="Arial" panose="020B0604020202020204" pitchFamily="34" charset="0"/>
              <a:buNone/>
              <a:defRPr sz="1800" kern="1200">
                <a:solidFill>
                  <a:schemeClr val="tx1">
                    <a:tint val="75000"/>
                  </a:schemeClr>
                </a:solidFill>
                <a:latin typeface="+mn-lt"/>
                <a:ea typeface="+mn-ea"/>
                <a:cs typeface="+mn-cs"/>
              </a:defRPr>
            </a:lvl3pPr>
            <a:lvl4pPr marL="1371600" indent="0" algn="ctr" defTabSz="854075" rtl="0" eaLnBrk="1" latinLnBrk="0" hangingPunct="1">
              <a:spcBef>
                <a:spcPct val="20000"/>
              </a:spcBef>
              <a:spcAft>
                <a:spcPts val="500"/>
              </a:spcAft>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500"/>
              </a:spcAft>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 typeface="Arial" panose="020B0604020202020204" pitchFamily="34" charset="0"/>
              <a:buChar char="•"/>
            </a:pPr>
            <a:r>
              <a:rPr lang="sv-SE" sz="2800" dirty="0" smtClean="0">
                <a:solidFill>
                  <a:schemeClr val="accent2"/>
                </a:solidFill>
              </a:rPr>
              <a:t>Att </a:t>
            </a:r>
            <a:r>
              <a:rPr lang="sv-SE" sz="2800" dirty="0">
                <a:solidFill>
                  <a:schemeClr val="accent2"/>
                </a:solidFill>
              </a:rPr>
              <a:t>ta fram belägg för elevers </a:t>
            </a:r>
            <a:r>
              <a:rPr lang="sv-SE" sz="2800" dirty="0" smtClean="0">
                <a:solidFill>
                  <a:schemeClr val="accent2"/>
                </a:solidFill>
              </a:rPr>
              <a:t>prestationer</a:t>
            </a:r>
          </a:p>
          <a:p>
            <a:pPr marL="457200" indent="-457200" algn="l">
              <a:buFont typeface="Arial" panose="020B0604020202020204" pitchFamily="34" charset="0"/>
              <a:buChar char="•"/>
            </a:pPr>
            <a:r>
              <a:rPr lang="sv-SE" sz="2800" dirty="0" smtClean="0">
                <a:solidFill>
                  <a:schemeClr val="accent2"/>
                </a:solidFill>
              </a:rPr>
              <a:t>Att </a:t>
            </a:r>
            <a:r>
              <a:rPr lang="sv-SE" sz="2800" dirty="0">
                <a:solidFill>
                  <a:schemeClr val="accent2"/>
                </a:solidFill>
              </a:rPr>
              <a:t>åstadkomma effektiva klassrumsdiskussioner, aktiviteter och </a:t>
            </a:r>
            <a:r>
              <a:rPr lang="sv-SE" sz="2800" dirty="0" err="1">
                <a:solidFill>
                  <a:schemeClr val="accent2"/>
                </a:solidFill>
              </a:rPr>
              <a:t>inlärningsuppgifter</a:t>
            </a:r>
            <a:r>
              <a:rPr lang="sv-SE" sz="2800" dirty="0">
                <a:solidFill>
                  <a:schemeClr val="accent2"/>
                </a:solidFill>
              </a:rPr>
              <a:t> som visar att lärandet </a:t>
            </a:r>
            <a:r>
              <a:rPr lang="sv-SE" sz="2800" dirty="0" smtClean="0">
                <a:solidFill>
                  <a:schemeClr val="accent2"/>
                </a:solidFill>
              </a:rPr>
              <a:t>skett</a:t>
            </a:r>
          </a:p>
          <a:p>
            <a:pPr marL="457200" indent="-457200" algn="l">
              <a:buFont typeface="Arial" panose="020B0604020202020204" pitchFamily="34" charset="0"/>
              <a:buChar char="•"/>
            </a:pPr>
            <a:r>
              <a:rPr lang="sv-SE" sz="2800" dirty="0" smtClean="0">
                <a:solidFill>
                  <a:schemeClr val="accent2"/>
                </a:solidFill>
              </a:rPr>
              <a:t>Var </a:t>
            </a:r>
            <a:r>
              <a:rPr lang="sv-SE" sz="2800" dirty="0">
                <a:solidFill>
                  <a:schemeClr val="accent2"/>
                </a:solidFill>
              </a:rPr>
              <a:t>befinner sig </a:t>
            </a:r>
            <a:r>
              <a:rPr lang="sv-SE" sz="2800" dirty="0" smtClean="0">
                <a:solidFill>
                  <a:schemeClr val="accent2"/>
                </a:solidFill>
              </a:rPr>
              <a:t>eleven?</a:t>
            </a:r>
            <a:endParaRPr lang="sv-SE" sz="2800" dirty="0">
              <a:solidFill>
                <a:schemeClr val="accent2"/>
              </a:solidFill>
            </a:endParaRPr>
          </a:p>
        </p:txBody>
      </p:sp>
    </p:spTree>
    <p:extLst>
      <p:ext uri="{BB962C8B-B14F-4D97-AF65-F5344CB8AC3E}">
        <p14:creationId xmlns:p14="http://schemas.microsoft.com/office/powerpoint/2010/main" val="2368608510"/>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42106" y="905014"/>
            <a:ext cx="6003980" cy="1143000"/>
          </a:xfrm>
        </p:spPr>
        <p:txBody>
          <a:bodyPr/>
          <a:lstStyle/>
          <a:p>
            <a:pPr>
              <a:defRPr/>
            </a:pPr>
            <a:r>
              <a:rPr lang="sv-SE" sz="4800" dirty="0" smtClean="0">
                <a:solidFill>
                  <a:schemeClr val="accent2"/>
                </a:solidFill>
                <a:hlinkClick r:id="rId3"/>
              </a:rPr>
              <a:t>Utgångspass</a:t>
            </a:r>
            <a:endParaRPr lang="sv-SE" sz="4800" dirty="0">
              <a:solidFill>
                <a:schemeClr val="accent2"/>
              </a:solidFill>
            </a:endParaRPr>
          </a:p>
        </p:txBody>
      </p:sp>
      <p:sp>
        <p:nvSpPr>
          <p:cNvPr id="3" name="Platshållare för innehåll 2"/>
          <p:cNvSpPr>
            <a:spLocks noGrp="1"/>
          </p:cNvSpPr>
          <p:nvPr>
            <p:ph idx="1"/>
          </p:nvPr>
        </p:nvSpPr>
        <p:spPr>
          <a:xfrm>
            <a:off x="1119116" y="2267259"/>
            <a:ext cx="7273770" cy="2714174"/>
          </a:xfrm>
        </p:spPr>
        <p:txBody>
          <a:bodyPr>
            <a:normAutofit/>
          </a:bodyPr>
          <a:lstStyle/>
          <a:p>
            <a:pPr marL="0" indent="0">
              <a:buNone/>
            </a:pPr>
            <a:r>
              <a:rPr lang="sv-SE" sz="3600" dirty="0" smtClean="0">
                <a:solidFill>
                  <a:srgbClr val="606060"/>
                </a:solidFill>
              </a:rPr>
              <a:t>De här teknikerna är användbara för att snabbt visa att lärande skett</a:t>
            </a:r>
          </a:p>
          <a:p>
            <a:pPr marL="0" indent="0">
              <a:buNone/>
            </a:pPr>
            <a:r>
              <a:rPr lang="sv-SE" sz="3600" dirty="0" smtClean="0">
                <a:solidFill>
                  <a:srgbClr val="606060"/>
                </a:solidFill>
              </a:rPr>
              <a:t>govote.at</a:t>
            </a:r>
            <a:endParaRPr lang="sv-SE" sz="3600" dirty="0" smtClean="0">
              <a:solidFill>
                <a:srgbClr val="606060"/>
              </a:solidFill>
            </a:endParaRPr>
          </a:p>
          <a:p>
            <a:pPr marL="0" indent="0">
              <a:buNone/>
            </a:pPr>
            <a:r>
              <a:rPr lang="sv-SE" sz="3600" dirty="0" err="1" smtClean="0">
                <a:solidFill>
                  <a:srgbClr val="606060"/>
                </a:solidFill>
              </a:rPr>
              <a:t>code</a:t>
            </a:r>
            <a:r>
              <a:rPr lang="sv-SE" sz="3600" dirty="0" smtClean="0">
                <a:solidFill>
                  <a:srgbClr val="606060"/>
                </a:solidFill>
              </a:rPr>
              <a:t> </a:t>
            </a:r>
            <a:r>
              <a:rPr lang="sv-SE" sz="3600" dirty="0" smtClean="0">
                <a:solidFill>
                  <a:srgbClr val="606060"/>
                </a:solidFill>
              </a:rPr>
              <a:t>73 95 85</a:t>
            </a:r>
            <a:endParaRPr lang="sv-SE" sz="3600" dirty="0">
              <a:solidFill>
                <a:srgbClr val="606060"/>
              </a:solidFill>
            </a:endParaRPr>
          </a:p>
        </p:txBody>
      </p:sp>
      <p:sp>
        <p:nvSpPr>
          <p:cNvPr id="4" name="Platshållare för bildnummer 3"/>
          <p:cNvSpPr>
            <a:spLocks noGrp="1"/>
          </p:cNvSpPr>
          <p:nvPr>
            <p:ph type="sldNum" sz="quarter" idx="12"/>
          </p:nvPr>
        </p:nvSpPr>
        <p:spPr/>
        <p:txBody>
          <a:bodyPr/>
          <a:lstStyle/>
          <a:p>
            <a:fld id="{8D794C66-9947-44C3-80BD-73C9F91220D1}" type="slidenum">
              <a:rPr lang="sv-SE" smtClean="0"/>
              <a:t>10</a:t>
            </a:fld>
            <a:endParaRPr lang="sv-SE"/>
          </a:p>
        </p:txBody>
      </p:sp>
    </p:spTree>
    <p:extLst>
      <p:ext uri="{BB962C8B-B14F-4D97-AF65-F5344CB8AC3E}">
        <p14:creationId xmlns:p14="http://schemas.microsoft.com/office/powerpoint/2010/main" val="31620118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56448" y="277643"/>
            <a:ext cx="6003980" cy="1143000"/>
          </a:xfrm>
        </p:spPr>
        <p:txBody>
          <a:bodyPr/>
          <a:lstStyle/>
          <a:p>
            <a:r>
              <a:rPr lang="sv-SE" sz="4800" dirty="0" smtClean="0">
                <a:solidFill>
                  <a:schemeClr val="accent2"/>
                </a:solidFill>
                <a:sym typeface="Arial Rounded MT Bold" pitchFamily="34" charset="0"/>
              </a:rPr>
              <a:t>Till nästa gång</a:t>
            </a:r>
            <a:endParaRPr lang="sv-SE" sz="4800" dirty="0">
              <a:solidFill>
                <a:schemeClr val="accent2"/>
              </a:solidFill>
            </a:endParaRPr>
          </a:p>
        </p:txBody>
      </p:sp>
      <p:sp>
        <p:nvSpPr>
          <p:cNvPr id="3" name="Platshållare för innehåll 2"/>
          <p:cNvSpPr>
            <a:spLocks noGrp="1"/>
          </p:cNvSpPr>
          <p:nvPr>
            <p:ph idx="1"/>
          </p:nvPr>
        </p:nvSpPr>
        <p:spPr>
          <a:xfrm>
            <a:off x="1156448" y="1420643"/>
            <a:ext cx="7797758" cy="5258489"/>
          </a:xfrm>
        </p:spPr>
        <p:txBody>
          <a:bodyPr>
            <a:normAutofit/>
          </a:bodyPr>
          <a:lstStyle/>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Ta med (förbered Bloom)</a:t>
            </a:r>
          </a:p>
          <a:p>
            <a:pPr lvl="3">
              <a:spcBef>
                <a:spcPts val="500"/>
              </a:spcBef>
              <a:buClr>
                <a:srgbClr val="0E1676"/>
              </a:buClr>
              <a:defRPr/>
            </a:pPr>
            <a:r>
              <a:rPr lang="sv-SE" sz="3400" dirty="0" smtClean="0">
                <a:solidFill>
                  <a:srgbClr val="606060"/>
                </a:solidFill>
                <a:latin typeface="Arial" pitchFamily="34" charset="0"/>
                <a:cs typeface="Arial" pitchFamily="34" charset="0"/>
                <a:sym typeface="Arial" pitchFamily="34" charset="0"/>
              </a:rPr>
              <a:t>En planering, eller</a:t>
            </a:r>
          </a:p>
          <a:p>
            <a:pPr lvl="3">
              <a:spcBef>
                <a:spcPts val="500"/>
              </a:spcBef>
              <a:buClr>
                <a:srgbClr val="0E1676"/>
              </a:buClr>
              <a:defRPr/>
            </a:pPr>
            <a:r>
              <a:rPr lang="sv-SE" sz="3400" dirty="0" smtClean="0">
                <a:solidFill>
                  <a:srgbClr val="606060"/>
                </a:solidFill>
                <a:latin typeface="Arial" pitchFamily="34" charset="0"/>
                <a:cs typeface="Arial" pitchFamily="34" charset="0"/>
                <a:sym typeface="Arial" pitchFamily="34" charset="0"/>
              </a:rPr>
              <a:t>Ett </a:t>
            </a:r>
            <a:r>
              <a:rPr lang="sv-SE" sz="3400" dirty="0">
                <a:solidFill>
                  <a:srgbClr val="606060"/>
                </a:solidFill>
                <a:latin typeface="Arial" pitchFamily="34" charset="0"/>
                <a:cs typeface="Arial" pitchFamily="34" charset="0"/>
                <a:sym typeface="Arial" pitchFamily="34" charset="0"/>
              </a:rPr>
              <a:t>prov (en diagnos</a:t>
            </a:r>
            <a:r>
              <a:rPr lang="sv-SE" sz="3400" dirty="0" smtClean="0">
                <a:solidFill>
                  <a:srgbClr val="606060"/>
                </a:solidFill>
                <a:latin typeface="Arial" pitchFamily="34" charset="0"/>
                <a:cs typeface="Arial" pitchFamily="34" charset="0"/>
                <a:sym typeface="Arial" pitchFamily="34" charset="0"/>
              </a:rPr>
              <a:t>) </a:t>
            </a:r>
            <a:endParaRPr lang="sv-SE" sz="3400" dirty="0">
              <a:solidFill>
                <a:srgbClr val="606060"/>
              </a:solidFill>
              <a:latin typeface="Arial" pitchFamily="34" charset="0"/>
              <a:cs typeface="Arial" pitchFamily="34" charset="0"/>
              <a:sym typeface="Arial" pitchFamily="34" charset="0"/>
            </a:endParaRPr>
          </a:p>
          <a:p>
            <a:pPr>
              <a:spcBef>
                <a:spcPts val="500"/>
              </a:spcBef>
              <a:buClr>
                <a:srgbClr val="0E1676"/>
              </a:buClr>
              <a:defRPr/>
            </a:pPr>
            <a:r>
              <a:rPr lang="sv-SE" sz="3800" dirty="0" smtClean="0">
                <a:solidFill>
                  <a:srgbClr val="606060"/>
                </a:solidFill>
                <a:latin typeface="Arial" pitchFamily="34" charset="0"/>
                <a:cs typeface="Arial" pitchFamily="34" charset="0"/>
              </a:rPr>
              <a:t>Pröva en </a:t>
            </a:r>
            <a:r>
              <a:rPr lang="sv-SE" sz="3800" b="1" dirty="0" smtClean="0">
                <a:solidFill>
                  <a:srgbClr val="606060"/>
                </a:solidFill>
                <a:latin typeface="Arial" pitchFamily="34" charset="0"/>
                <a:cs typeface="Arial" pitchFamily="34" charset="0"/>
              </a:rPr>
              <a:t>teknik</a:t>
            </a:r>
            <a:r>
              <a:rPr lang="sv-SE" sz="3800" dirty="0" smtClean="0">
                <a:solidFill>
                  <a:srgbClr val="606060"/>
                </a:solidFill>
                <a:latin typeface="Arial" pitchFamily="34" charset="0"/>
                <a:cs typeface="Arial" pitchFamily="34" charset="0"/>
              </a:rPr>
              <a:t> för att snabbt skanna av lärandet i en hel grupp</a:t>
            </a:r>
          </a:p>
          <a:p>
            <a:pPr>
              <a:spcBef>
                <a:spcPts val="500"/>
              </a:spcBef>
              <a:buClr>
                <a:srgbClr val="0E1676"/>
              </a:buClr>
              <a:defRPr/>
            </a:pPr>
            <a:r>
              <a:rPr lang="sv-SE" sz="3600" dirty="0" err="1" smtClean="0">
                <a:solidFill>
                  <a:srgbClr val="606060"/>
                </a:solidFill>
                <a:latin typeface="Arial" pitchFamily="34" charset="0"/>
                <a:cs typeface="Arial" pitchFamily="34" charset="0"/>
              </a:rPr>
              <a:t>Andreia</a:t>
            </a:r>
            <a:r>
              <a:rPr lang="sv-SE" sz="3600" dirty="0" smtClean="0">
                <a:solidFill>
                  <a:srgbClr val="606060"/>
                </a:solidFill>
                <a:latin typeface="Arial" pitchFamily="34" charset="0"/>
                <a:cs typeface="Arial" pitchFamily="34" charset="0"/>
              </a:rPr>
              <a:t> </a:t>
            </a:r>
            <a:r>
              <a:rPr lang="sv-SE" sz="3600" b="1" dirty="0" err="1" smtClean="0">
                <a:solidFill>
                  <a:srgbClr val="606060"/>
                </a:solidFill>
                <a:latin typeface="Arial" pitchFamily="34" charset="0"/>
                <a:cs typeface="Arial" pitchFamily="34" charset="0"/>
              </a:rPr>
              <a:t>Balan</a:t>
            </a:r>
            <a:r>
              <a:rPr lang="sv-SE" sz="3600" b="1" dirty="0" smtClean="0">
                <a:solidFill>
                  <a:srgbClr val="606060"/>
                </a:solidFill>
                <a:latin typeface="Arial" pitchFamily="34" charset="0"/>
                <a:cs typeface="Arial" pitchFamily="34" charset="0"/>
              </a:rPr>
              <a:t> </a:t>
            </a:r>
            <a:r>
              <a:rPr lang="sv-SE" sz="3600" dirty="0" smtClean="0">
                <a:solidFill>
                  <a:srgbClr val="606060"/>
                </a:solidFill>
                <a:latin typeface="Arial" pitchFamily="34" charset="0"/>
                <a:cs typeface="Arial" pitchFamily="34" charset="0"/>
              </a:rPr>
              <a:t>18 november: notering och/eller reflektion</a:t>
            </a:r>
          </a:p>
          <a:p>
            <a:pPr>
              <a:spcBef>
                <a:spcPts val="500"/>
              </a:spcBef>
              <a:buClr>
                <a:srgbClr val="0E1676"/>
              </a:buClr>
              <a:defRPr/>
            </a:pPr>
            <a:r>
              <a:rPr lang="sv-SE" sz="3600" b="1" dirty="0" smtClean="0">
                <a:solidFill>
                  <a:srgbClr val="606060"/>
                </a:solidFill>
                <a:latin typeface="Arial" pitchFamily="34" charset="0"/>
                <a:cs typeface="Arial" pitchFamily="34" charset="0"/>
              </a:rPr>
              <a:t>Utmaning</a:t>
            </a:r>
            <a:r>
              <a:rPr lang="sv-SE" sz="3600" dirty="0" smtClean="0">
                <a:solidFill>
                  <a:srgbClr val="606060"/>
                </a:solidFill>
                <a:latin typeface="Arial" pitchFamily="34" charset="0"/>
                <a:cs typeface="Arial" pitchFamily="34" charset="0"/>
              </a:rPr>
              <a:t>: No hands </a:t>
            </a:r>
            <a:r>
              <a:rPr lang="sv-SE" sz="3600" dirty="0" err="1" smtClean="0">
                <a:solidFill>
                  <a:srgbClr val="606060"/>
                </a:solidFill>
                <a:latin typeface="Arial" pitchFamily="34" charset="0"/>
                <a:cs typeface="Arial" pitchFamily="34" charset="0"/>
              </a:rPr>
              <a:t>up</a:t>
            </a:r>
            <a:endParaRPr lang="sv-SE" sz="3600" dirty="0" smtClean="0">
              <a:solidFill>
                <a:srgbClr val="606060"/>
              </a:solidFill>
              <a:latin typeface="Arial" pitchFamily="34" charset="0"/>
              <a:cs typeface="Arial" pitchFamily="34" charset="0"/>
            </a:endParaRPr>
          </a:p>
          <a:p>
            <a:pPr>
              <a:spcBef>
                <a:spcPts val="500"/>
              </a:spcBef>
              <a:buClr>
                <a:srgbClr val="0E1676"/>
              </a:buClr>
              <a:defRPr/>
            </a:pPr>
            <a:endParaRPr lang="sv-SE" sz="3600" dirty="0">
              <a:solidFill>
                <a:srgbClr val="606060"/>
              </a:solidFill>
              <a:latin typeface="Arial" pitchFamily="34" charset="0"/>
              <a:cs typeface="Arial" pitchFamily="34" charset="0"/>
            </a:endParaRPr>
          </a:p>
          <a:p>
            <a:pPr>
              <a:spcBef>
                <a:spcPts val="500"/>
              </a:spcBef>
              <a:buClr>
                <a:srgbClr val="0E1676"/>
              </a:buClr>
              <a:defRPr/>
            </a:pPr>
            <a:endParaRPr lang="sv-SE" dirty="0"/>
          </a:p>
        </p:txBody>
      </p:sp>
      <p:sp>
        <p:nvSpPr>
          <p:cNvPr id="4" name="Platshållare för bildnummer 3"/>
          <p:cNvSpPr>
            <a:spLocks noGrp="1"/>
          </p:cNvSpPr>
          <p:nvPr>
            <p:ph type="sldNum" sz="quarter" idx="12"/>
          </p:nvPr>
        </p:nvSpPr>
        <p:spPr/>
        <p:txBody>
          <a:bodyPr/>
          <a:lstStyle/>
          <a:p>
            <a:fld id="{8D794C66-9947-44C3-80BD-73C9F91220D1}" type="slidenum">
              <a:rPr lang="sv-SE" smtClean="0"/>
              <a:t>11</a:t>
            </a:fld>
            <a:endParaRPr lang="sv-SE"/>
          </a:p>
        </p:txBody>
      </p:sp>
    </p:spTree>
    <p:extLst>
      <p:ext uri="{BB962C8B-B14F-4D97-AF65-F5344CB8AC3E}">
        <p14:creationId xmlns:p14="http://schemas.microsoft.com/office/powerpoint/2010/main" val="427966580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Platshållare för innehåll 2"/>
          <p:cNvSpPr>
            <a:spLocks noGrp="1"/>
          </p:cNvSpPr>
          <p:nvPr>
            <p:ph idx="1"/>
          </p:nvPr>
        </p:nvSpPr>
        <p:spPr>
          <a:xfrm>
            <a:off x="1511593" y="1508744"/>
            <a:ext cx="7021139" cy="4920656"/>
          </a:xfrm>
        </p:spPr>
        <p:txBody>
          <a:bodyPr>
            <a:noAutofit/>
          </a:bodyPr>
          <a:lstStyle/>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Charlotta Andersson</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hlinkClick r:id="rId3"/>
              </a:rPr>
              <a:t>charlotta.andersson@norrtalje.se</a:t>
            </a:r>
            <a:r>
              <a:rPr lang="sv-SE" sz="2800" dirty="0" smtClean="0">
                <a:solidFill>
                  <a:schemeClr val="tx2"/>
                </a:solidFill>
                <a:latin typeface="Arial" charset="0"/>
                <a:cs typeface="Arial" charset="0"/>
              </a:rPr>
              <a:t> </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0739 62 32 52</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@TranvikL8</a:t>
            </a:r>
            <a:endParaRPr lang="sv-SE" sz="2800" dirty="0">
              <a:solidFill>
                <a:schemeClr val="tx2"/>
              </a:solidFill>
              <a:latin typeface="Arial" charset="0"/>
              <a:cs typeface="Arial" charset="0"/>
            </a:endParaRPr>
          </a:p>
          <a:p>
            <a:pPr marL="0" indent="0" eaLnBrk="1" hangingPunct="1">
              <a:spcBef>
                <a:spcPts val="0"/>
              </a:spcBef>
              <a:spcAft>
                <a:spcPts val="600"/>
              </a:spcAft>
              <a:buFont typeface="Arial" charset="0"/>
              <a:buNone/>
            </a:pPr>
            <a:endParaRPr lang="sv-SE" sz="2800" dirty="0">
              <a:solidFill>
                <a:schemeClr val="tx2"/>
              </a:solidFill>
              <a:latin typeface="Arial" charset="0"/>
              <a:cs typeface="Arial" charset="0"/>
            </a:endParaRP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Jane Tuominen</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hlinkClick r:id="rId4"/>
              </a:rPr>
              <a:t>jane.tuominen@norrtalje.se</a:t>
            </a:r>
            <a:r>
              <a:rPr lang="sv-SE" sz="2800" dirty="0" smtClean="0">
                <a:solidFill>
                  <a:schemeClr val="tx2"/>
                </a:solidFill>
                <a:latin typeface="Arial" charset="0"/>
                <a:cs typeface="Arial" charset="0"/>
              </a:rPr>
              <a:t> </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0739 62 32 50</a:t>
            </a:r>
          </a:p>
          <a:p>
            <a:pPr marL="0" indent="0" eaLnBrk="1" hangingPunct="1">
              <a:spcBef>
                <a:spcPts val="0"/>
              </a:spcBef>
              <a:spcAft>
                <a:spcPts val="300"/>
              </a:spcAft>
              <a:buFont typeface="Arial" charset="0"/>
              <a:buNone/>
            </a:pPr>
            <a:r>
              <a:rPr lang="sv-SE" sz="2800" dirty="0" smtClean="0">
                <a:solidFill>
                  <a:schemeClr val="tx2"/>
                </a:solidFill>
                <a:latin typeface="Arial" charset="0"/>
                <a:cs typeface="Arial" charset="0"/>
              </a:rPr>
              <a:t>@</a:t>
            </a:r>
            <a:r>
              <a:rPr lang="sv-SE" sz="2800" dirty="0" err="1" smtClean="0">
                <a:solidFill>
                  <a:schemeClr val="tx2"/>
                </a:solidFill>
                <a:latin typeface="Arial" charset="0"/>
                <a:cs typeface="Arial" charset="0"/>
              </a:rPr>
              <a:t>jane_tuominen</a:t>
            </a:r>
            <a:endParaRPr lang="sv-SE" sz="2800" dirty="0" smtClean="0">
              <a:solidFill>
                <a:schemeClr val="tx2"/>
              </a:solidFill>
              <a:latin typeface="Arial" charset="0"/>
              <a:cs typeface="Arial" charset="0"/>
            </a:endParaRPr>
          </a:p>
          <a:p>
            <a:pPr marL="0" indent="0" eaLnBrk="1" hangingPunct="1">
              <a:spcBef>
                <a:spcPts val="0"/>
              </a:spcBef>
              <a:spcAft>
                <a:spcPts val="300"/>
              </a:spcAft>
              <a:buFont typeface="Arial" charset="0"/>
              <a:buNone/>
            </a:pPr>
            <a:endParaRPr lang="sv-SE" sz="2800" dirty="0" smtClean="0">
              <a:solidFill>
                <a:schemeClr val="tx2"/>
              </a:solidFill>
              <a:latin typeface="Arial" charset="0"/>
              <a:cs typeface="Arial" charset="0"/>
            </a:endParaRPr>
          </a:p>
        </p:txBody>
      </p:sp>
      <p:sp>
        <p:nvSpPr>
          <p:cNvPr id="5" name="Rubrik 1"/>
          <p:cNvSpPr>
            <a:spLocks noGrp="1"/>
          </p:cNvSpPr>
          <p:nvPr>
            <p:ph type="title"/>
          </p:nvPr>
        </p:nvSpPr>
        <p:spPr bwMode="auto">
          <a:xfrm>
            <a:off x="1511593" y="548617"/>
            <a:ext cx="5408613" cy="971551"/>
          </a:xfrm>
        </p:spPr>
        <p:txBody>
          <a:bodyPr wrap="square" numCol="1" anchorCtr="0" compatLnSpc="1">
            <a:prstTxWarp prst="textNoShape">
              <a:avLst/>
            </a:prstTxWarp>
          </a:bodyPr>
          <a:lstStyle/>
          <a:p>
            <a:pPr algn="l" eaLnBrk="1" hangingPunct="1"/>
            <a:r>
              <a:rPr lang="sv-SE" sz="4400" b="0" dirty="0" smtClean="0">
                <a:solidFill>
                  <a:srgbClr val="002060"/>
                </a:solidFill>
                <a:effectLst/>
              </a:rPr>
              <a:t>Tack!</a:t>
            </a:r>
          </a:p>
        </p:txBody>
      </p:sp>
      <p:sp>
        <p:nvSpPr>
          <p:cNvPr id="2" name="AutoShape 2" descr="data:image/jpeg;base64,/9j/4AAQSkZJRgABAQAAAQABAAD/2wCEAAkGBxQQEBQUEBQUFRQUFhUWFRYWEBUUFRcUFBUWGBQUFRYaHCggGRolHhUUITEhJSktLi4uFx80ODMsNygtLisBCgoKDg0OGxAQGywkHyQsLCwsLywsLCwsLCwsLCwsLCwsLCwsLC8sLCwvLCwsLCwsLCwsLCwsLCwsLCwsLCwsLP/AABEIAOEA4QMBEQACEQEDEQH/xAAbAAEAAgMBAQAAAAAAAAAAAAAAAQYDBQcEAv/EAEMQAAEDAgMEBgYIBQMEAwAAAAEAAgMEEQUSIQYxQVETImFxgZEHMlJyobEUFjM0QpLB0SNDYoKyU3Oik8LS4RUk8P/EABoBAQACAwEAAAAAAAAAAAAAAAAEBQECAwb/xAA1EQACAgECAwQJAwQDAQAAAAAAAQIDEQQhBRIxQVFhcRMiMjOBkaGx0RQVUiM04fBCksFT/9oADAMBAAIRAxEAPwDuKAIAgCAIAgCAIAgCAIAgCAIAgCAIAgCAIAgCAIAgCAIAgCAIAgCAIAgCAIAgCAIAgCAIAgCAIAgCAgm29AeSrxWCEXlmijH9crG/MrKTfQ1ckurM9LUslYHxPa9jtzmODmnuI0Kw1gymnujKhk+ZHhoJO4Ak9wQH0gCAIAgCAIAgCAIAgCAIAgCAIAgCAIAgCAIAgPiaUMaXO3NBJ7gLlAcZhx2uq3vcKh7WOcS1rbABt9ANL7lNroTRVXatxfUOwWV4tLNK8HeHSvcPIld1QiI9W2TDsxG3gPJb+iRyeoZcdg4+gkfE31HjNbgHNtc+IPwUbVVJR5kTuH3uU3Bl3UEtzUbVVXR09uMskMI7emlYx1u3K5x8FtFZZpY8I261NwgCAIAgCAIAgCAIAgCAIAgCAIAgCAEoAgCAICr+kjEegw+QA9aUiJutj1/WI7mhx8FvWsyOV0uWDKVs9T5IgratYR526WZG0uuhwIugNxspGTUX4Nab+NrKLq3ivBYcNi3dnuRclWF8UzbupvVYbCNb1UcpHG0bgAe7rO8l1rWzfgcLnvFeKLmuR3CAIAgCAIAgCAIAgCAIAgCAglAcr2S2qqX1Lpah5dE/qlgADWC/Vc0dnHmpXoMx2K/9Xyz9bodUabi43FRSwPLU4pDE4Mklja47mueAfJZwYbSKr6ScYAoQ2CQF8ksQBY8Zm5HdJmFjzYB4reuOZHG+eIbGy2Nxx1RFln+1YBc7g8cHd/NbW1OG/YaafUK3K7UWNcSUEBy/0o1vTVlPTN3RNMr91s8mjB2ENa490gUnTxzuQNbPCwTTsytAVmkUUnlmS6yakEoC87P0bY4Gkb3gOce8XA8Lqp1FjlN+B6PRUqupNdXuzZkrgSyjYFIMSxSSrA/g0jTDCfbkN87x2AEgd4K6v1Y47yPH17ObsReVyJAQBAEAQBAEAQBAEAQBAEB8PlaCASAXbgSATbfYcUB8VjC6N4b6xa4DW2pBtrwQwzm2w+BPeHNkGTIS19xrmBsQAp/p4wj3sqf0k7Z77Ivsb20sRabljGkt4kgfh7+ShSlzPLLSuChFRXYUnZzZ41T3zVPWe8lzrjieAvwG4Bam+CwO2Hpib5BfmND5reNko9DlOmE1ujXY3s2YmXYSWcxo4d9uHap9V0bPVfUqL9LOh88XlHl2VrBQukMr3mN7Qd7nkPadLDhcE37gtb9PlZib6XWpSan0MGNekaV92UMBad3Sy2NvdjHzJ8FHjp32kuesWPVK/hOHPL3SzOLpHm7nO1JJU6qrlKq+/nN8u5EIJWTB8koC+bOVPSUzObRkP9ug+FlUaiPLYz0uis56Y+G3yPHt1FO/D520ps8t1sOsY/5jWG+ji2/PlvII5QxzLJ2tzyPBo/ROQynfGDuIeOVnCxt5fFSNTDGGQ9DbzOUS9qKWAQBAEAQBAEAQGKpLww9GGl9uqHOLWk8iQCR5IGVWfbN9O4NrKOWI3tmY5ssfg7S/lddFXzdGcJX8ntI9tLttRyfzcn+4xzPK4WHXJdhmN9b7TdU1bHL9nIx/uvB+S1w0dU0+h6FgyUr0oYV0sEUzbh9O+9xfMGPsHWPDUNPgutL9bDI+pT5eZdhn2Rx2RzRHUEusBll424CTt7fPmul9SjujjpNQ7G4vsN3XQdG/pmD/AHAOI9rvUYnHomljdHmeQG8ydFtGLk8JGs5xguaTwjXwYzTR6Nd4hpt5qT+iuxnBAfFdLnHN9GbennbIMzHBw5g3UacJQeJLBNrthYuaDyj7cLix3LU6NZKPtBhohksPUdq3s5hW2nt9JHfqed1lHobNuj6GnbTtG4LthERyZkutjB8koYIugIuhg32yFdklMZ3Sat94cPEfJQ9ZXmPMuwtOGXYk632ltq6lsUb5JCGsY0ucTuDWi5PkFWou28LLOX7E48wVckuXo4ZDJYXPVaes2/boNOGZWEoSnVjtRT12xr1HN0TybjFvSbGwltNBJM7m49Ezt1sXfBRlp5dpOlrIdhstkdsvpr+jmi6GWxLbOzMcBvANgb21tZYspcFkzTqo2Pl7S2LiSggCAIAgCAIDHUQNkaWvaHNO8EXBWU2t0YcVJYZT8Y2ODbuhGZvsHVw908fHVS6tQntMrb9HJb1/Iq7sEjPq3aeNrtIPapXo4srvTTi8M9MM1ZB9jUyW5PIlGnCzwbDusuctNFneGtmu02Ue1EkjHQ10TSyRpaZIwdLjQlhJvbfcHwXCWmcd4kuGtjNcszabCUw+jODrG7iL82t0B+a01Em2l3HbR1qMXJdr+xtn9JT+qOkj9knUD+k8uwqOTCiV2LiaYiIPbEBox3B2ua1uG5Xejq9Gt1ueU4ner5Zi9kfSnFQe3CcQdBIHA9Umzm8CP3XDUUq2GH17CXo9VLT2KS6dq70dCa64BG46rzrWNj2yaayjUbVQZqcu4sIPgdD8/gpOklizHeQeI181Oe4pJKtTz5F0BCAi6yYPm6AjMQQWmxBBB4gjUFYaTWGZjJxaaPJtRitXWt6J7mthuMzY2lue2ozkkki+thYKGtKovYs3r5TjiR80FGI2WUuMcIrrLHJ5MgpWg3ss8qNedm92QgBq2nQZWucO3TLYfmv4KPq9qibw5ZvW/RM6Aqk9EEAQBAEBigkvccWktPzHwIWWjWLyZVg2CAIDVYtgjJ+sOpJ7Q49jhx+a7VXSh5Ea/Swt67PvKlW0z4HZZRbk78Lu4/orKu2M1sUd+nnU8MwuAK6HDJdtn4A2njtxF/Mk/qqm/wB4z0ejWKInqxB1oZDyY4/8StalmcV4o31EnGmbXc/sc0EY5L0mDwmWfayYIQHSMMN4Y/cb8l5u73kvM93pXmmHkjDjo/8ArS+4fgs0e8j5mus9xLyOe5lcnmMojMEwMogvHNMGMojMgyQgF0B8oBdZMEXQH1BUOicHxmzmm4/Y9i1nBTjys3qsdc1KPVF92dx9lW0j1ZWjrs/7m82/JU91Lrfgem02pjdHbr3GbFNoaal+3njYR+EuBfru6g1+C5KLfQ7ynGPVlTxH0p07binilmOutsjdO0628F1jRJkeerriezBqvE66z3iOjhI0szpJyObc/Vb4tPcsSjGO3Vm0JWWb9F9S3dEfbd5M/wDFcjvg1xqOjrQw7p47t5Z4jqO8tN/7Vv1j5GmcTx3m2Wh0CAIAgMVVTNlaWyNDmngfn2FZjJxeUazhGaxJbHOsUcyCqfAxxdkDSb7wXDMG9uhbr2q0otc47lBq9Oq54j0L7gv3eL3Aq+/3j8y50nuY+R94p9hL7jvkUo95HzQ1fuJ+T+xzlekPChAQgOkYb9jH7jfkvN3e8l5nu9L7mHkj0ELkdyMg5DyWcsxhDKOQWMjCJshkxywNcLOa1w7Wg/NbKTXRmkoRls0mabEdmIpATH/Dd2er5cPBSa9XOPtbkG7htU94bP6FOr6J8D8sgseHIjmCrKuyM1mJR20zqlyzR5rrc5EXWQRdDBF0BhlYT6rnNNiLtcWmx3i44LWUFJbm8LJQeUzWUezbXPAa3M5x0AFySuTqjFZZ3V85vlj1OkbM7FxU9nyta6TeBa7Wn9T2qvu1HNtDZFzptFy+tZu/oi2KKWAQFf2xETYmSyTNgkhcXwvc7e+2rMu94I0IAvqt685wcbksZzhroZNl9omVsY3NlA6zL6+83m1ZsrcX4Cm5WLxN4uZ2CAIAgORYpC8YrUmXeXgt7WFrejtz6oA7wVYaXoUuvypM6jg33eL3G/JRLveS8yy0vuYeSJxb7CX3HfJZo97HzMaz+3n5M5yvRnhiUBCAu1Hj0DY2Av1DWg9R28DXgqOzR3ObaXb3o9ZTxPTRrjFy3SXY/wAGb6xU/wDqf8HfstP0V3d9Udf3bS/y+j/A+sVP7f8Awd+yz+iu7vqh+7aX+X0f4I+sVP7f/B37J+hu7vqjH7tpf5fRj6xU/tn8jv2T9Dd3fVD920v8vozNT41BIbNkFzuBu2/ddaT0tsFlxOtXEdNY8Rms+O33Ngo5NPBjGGtqIy06He13J37LrTa65ZRH1OnjfDlfXsObzRlji1wsWkgjtCu001lHlpRcW0+qMd1k1IugIQHqw3D31D8sYvzP4WjmStLLY1rMjrRRO6XLBf4Og4Ng0dM3q6vPrPO89g5BU918rXv0PSabSQoW3XvNkuJKCAIDXVmBwTStlmjEjmizc/Wa0cbNOmq2UmlhGjhFvLMWL4G2csexzopY/VkYBcD2SDoQto2NbdUaWUqTTWzXaaWs2IfMbyV9WewPDW+LW2Cz6RLsNXQ31kzFsnK+gl+hVB6pJMLydDc7gTwPDkdFvZBSjzx+JxpslXP0dnwZa6/EoaduaeWONvN72tHdqd64JN9Ca5JdSn4n6TadtxTMkndzymNnm4Zj5W7V0jTJnCWpgiqCumrKk1EzQwlrWhrb2DW3sLnfqSfFTqK3EqdXcrHk6zg/3eL/AG2f4hQLveS82W+l9zDyX2GM/d5fcPyW2n97HzNNd/bz8mc7Xozw4QBAEAQEIAgCAIC17KYoXfwnm9hdhO+w3tVTr9Ol/Uj8T0fB9bKX9Gb8vwWZVhflE21pck4cP5jbnvGn7K10U8wx3HnuKV8tvMu0rt1MKwi6Ai6yC8bC1rXROjsA9hudPWa7c7tOhHgFVa2DU+bsZf8ACrYutw7V9clnUItQgCAIAgCAICpekrq0YkDQSyRnW4tDjYkHtOULtQ8SIurjmvJQf/hmzO6R5LnHi4lx8yrFVJlLK+SNhT4axm4LooJHCVsmeoNA3LfBo2dGwn7vF/ts/wAQqW73kvNnp9N7mHkvsfGN/d5fdK303vY+Zz1/9tPyOer0R4gIAgCAICEAQBAEBsdnr/Sorcz5ZSo2r9zIncNz+qhjv/8AGdAXnz2hUNvv5XPreWisdB/yKXi//H4lPurEpSLoCCUMGy2brugqmO4O6ju53/ux8FH1NfPW/mTNDd6O5Psex09Up6kIAgCAIAgCA1O0tCKqjmjbYlzSW8Rnb1mHTtAW0HyyTOdseeDRzjCJc0Y4EbxxB5K5reUeZtWJHtW5yIJWTB0fC/sIvcZ/iFSW+2/NnqtP7qPkvsYsd+7S+6t9L76PmceIf20/I58vRHiQgCAIAgIQBAEAQFp2Twwg9M8W0swHt3uVVr9Qn/Tj8T0XB9HJP0015fktCqz0BQtuKsPnDB/LbY97tf2VrooYhnvPO8UtUrVFdiK5dTSsIugIQHySmDGTpmEY9BLGwdLGJMrczC8BwNtbi6o7apQk9j1un1MLYJp743RtmPBFwQR2G64kk+kAQBAEBz/0s18zW08ML3MbMX5y02Lg0Ns2/LrfJdqY8zIuqscI7FUw/DZIgDHNI0jUWkcB5XsrD9PFop3rJJ7M99DTll7m5JJJ5k6krtCPKsEayfO8nqJW5yIJQHSsN+xj9xn+IVHb7b8z1dHuo+SMGP8A3aX3f1C66X30SPxH+2n5HPl6E8UEAQFzh2ZhLWk57kAnrcbKllr7U2tj1MOD6dxTeeneff1Yg5P/ADla/uF3h8jp+zabx+ZP1Yg5P/OU/cLvD5GP2bTePzH1Yg5O/OU/X3eHyM/s2m8fmPqxByd+cp+4XeHyMfs2m8fmZqXAIIzcNuf6iT8Ny0nrLZrGfkdquF6at5Ucvx3NoFFLA8GM4m2miL3anc1vtO4DuXWmp2SwiPqdRGiDk/gcwnmL3FzjdziST2lXkYqKwjykpOTcn1ZjWTUi6GCCVkEXQweWro2yesLrVwTN42OJavRjAY5pWhziwxg5S4loIcLEDhvKrtZUoxTRdcLvlOck+46Kq8uggCAIDn3pWxCMCnhFjL0nScLtjDXNN+Vy4flUjT55skLWtcmDVQO6oVsuh56XU+yVk1IugIJQwdNw/wCxj9xvyCo7Pbfmeso93HyR5tofusvu/qF10nvokbiX9rPyOfr0J4sICRvWGZR02I9Udw+S8xLqz38PZR9rBsEAQBAEBp8c2gZS6FrnPO4WIb4uUmjTSt37CFqtdGjbGX/vaUDEsRkqH55Dc8ANGgcgFbV1RrWInnLr53S5ps8d1ucSCVkEXQwRdAQsgi6GC8+jymtHLIfxODR/aLnw6w8lV6+XrKJf8Hr9WU+94+Rb1XlyEAQGj2zx36BSPma3M+7WMad2d5sC7sGp8LLaEeZ4Odk+SOTkuF0j55HT1Di+R5zOcf05DkFZ01YKLU6ht4LCNFKIGQhgi6yCCUMHTcMdeCI82M/xCorVib8z1mneaovwX2MOPNvTS+78iF10rxdHzOPEFnTT8jny9CeJCAIC/bP14mhbr1mgNcOOm4qg1dLrsfcz2XDtTG6ld62Zs1FLAIAgCAIDBV0jJWlsjQ5p4H9DwK2hOUHmLOdlULI8s1lHPNo8DdSuuLujceqTvH9Lu3tVxp9QrVv1PN63RvTvK3izSXUkgkXQwRdAFkwfJKAb92/gg8jrWA0PQU0cfENu73nHM74kqgvs57HI9hpKfQ0xh/uXuz3rkSAgCA8WMYYyrgfDKOq8W03gg3a4doIB8FmMuV5RrOCnFxZzmowySjd0co0/C8eq4dnI9it6LYzWx5zV6eVUt+h83XchkXWQQShgi6A6JszNnpIjyBb+UkfoFTamOLWem0EubTx+XyPfVRZ2Ob7TSPMWXKEuWSl3Ei2HPXKHemjmhFtDwXpzwWMbMhDAQGSCdzHZmOLSOINlrKEZLElk3rsnXLmg8PwNtDtPO3fkd3tsfgQoktBS+mUWUOM6mPXD81+MGf62S+wz4/uuf7dX3s6/vl38V9T4dtVNwbGP7XH/ALlsuHVdrf8AvwNXxvUdij8n+TE7aWoPFo7mD9VutBT3P5nN8Y1T7V8j00W1LwbSgObzAs4foVyt4fBr1HhnejjVkXi1Jrw2Za6edsjQ5hu0i4KqZwcJcr6npK7I2RU4vKZixGibPE6N+5w38jwI7is1zcJKSNbqo2wcJdpyWeIsc5rtHNJae8GxV/FqSyjx0ouMnF9UY1sakEoD5ugF0MG72Ow7p6kEi7I+u7lf8I8/ko2rt5K/Fk/h1Hpbk30W/wCDp6pD1QQBAEAQGGrpWTMLJGhzTvBHkRyPasxk4vKNZwjNcsllFOxbZV8d3U93t9g+uO4/iVhTrE9plNqeGtetXv4FcL7Eg6EbwdCDyIU9b7oqZeq8Mm6yYIuhguGwtXdskZ4HOO46H5DzVbrobqXwLvhNu0ofEtSgFwUXaah6KYuHqyXcO8+sPPXxV7oruevHatjyHFdN6G9yXSW/x7TUKYVgQBAEBKAIAgCAs+xlSbvjO7Rw79x/RVfEYLafwPQ8DufrVvp1LSqo9Ccy2ziDKx9vxBrvMW/RXWjeakeW4lHl1D8cM0d1KIBCGCLoAP8A8UB1DZKhjhpx0T2yF5u97eLuXYBy7+apNVZKc/WWMdh6vh9FdVXqPOer/wB7jdqMTggCAIAgCAEoDz0VVHM3PE5rxcglpB1abFp5EHSx3LLyYTT3RyqvbJFVzRzAg53FpIsHMJ0c08QrfTz5oo81ranCx5JupJCPZhFeaeZr+A0cObTvXO6v0kHE7aa502Kfz8jpsUgc0OabggEEcQdxVG008M9ZGSkk10Z58ToWzxlju8HiDwK6U3OqXMiPqtNHUVuEvh4MoNdRvheWyCx4HgRzBXoKrY2R5onjb9POifJNf5POuhwCAICUAQBAEBZdjIDme/gAGjv3lVnEZrCiX/A63zSn2dC1qpPRnMttpQ6sfb8LWtPfa/6q60axUjy3E5c2pfgkjQqUV5sNnqMT1UUbhdpN3DX1WguI03XtbxXK+fJW5Ik6SpW3xg+nb8Ny5Vew8Dvs3Pj8Q4d1iq2OusXXcu7OEUy9ltGnq9hJh9nIx3IOBafPVSI8Qg/aRCs4PYvYkn57GshwnEKGQyQMfwzBpEjHgcCwG5462uFmydFy3ZrTVq9NLKj8t8/+/QtOFbbxOIjq2upZTpaVpaxx/pcQLeNlAnp3HeO68C4p1kZ7TXK/Eta4EwIAgCAIAgKds5TimxauiaLCdkVQ0cNCWvIHvPt4LrLetMjQ9W6Ue9ZNrtpKI6GeQhpLI3FtwDZxFhbt1WKm1NG2oSdbz3HM8PnzsBKu4PKPLWR5Xg9N1ucy0bJY8I7QymzCeo47mk/hPYoGr0/N68evaW3Dtaof05vbs8C7qsL489ZRsmblkaCPiO0Hguldsq3mLON+nrujy2LJWa7ZV41hcHDk7Q+e4qzq4jF7TWCg1HBJrep58H1NRLhU7d8T/Bpd/jdS46iqXSS+33Kyei1EOtb+Cz9snx9Al/0pf+k/9lv6av8AkvmjT9Nf/CX/AFf4H0CX/Sl/6T/2WPTV/wAl80P01/8A85f9X+D1Q4DUOFxHblmcGnyJuPFcpaymLxkkw4ZqprPLjzwvp+TymhluR0UlwbG0bjqO0CxXRX1NZ5l80cJaTUReHXL5N/Y91Bs/NIes0sbxLtD4N3rlbraoLZ5fgSdPwu+1+suVeP4LnRUjYWBjBoPMniT2qlsslZLmkeqoohRWoQ6IVtU2GN0jzZrQSf2HbwWsIOclFdpvbZGuDnLojkFXUmWRz3b3uLj4nd+i9DGKilFdh4uc3OTk+r3MBK2NC5+jmiu6SY8B0bfGznfJvxVdxCeyh8S74NT60rX5L7v/AML0qsvwgCAgi+9ASgCAIAgCAIDSYxQllRHWRtc50THxyRttmkidrZt/xNcLgcblbxe3KzlOOJKa7Cl+kHadlZQsZTiQdJKwSB8MjMrW5nWzEZSczQLAniu1VTUtyLqNRGVexpcPjyxgK2gsI87Y8yPQStzmQUBZMA2pMIDJruYNA7e5o/UKFfpFP1o7MtNJxF1Lks3X1Rd6WqZK0OjcHNPEH58iqyUJQeJIvq7YWLmg8ozrU3CAIAgAQFepM8VZI15OV5zsJ3EO3jwNx5c0Bv3HlqgMbqlrQS4hoGpzG1h23WUm3hGJSUVlvCOebW7R/ST0cV+iad+7ORxtyVxpdN6P1pdfseZ4hrvTvkh7K+pWiVMKwDXQbzuQHXdn8P8Ao9PHHxAu73jq5UF9npLHI9jpKfQ0xh8/M2K4kkIAgCAIAgCAIAgCAIDx4thzKmF0Ug6rh4gjc4doW0JOLyjSytWRcZHM6/B5qVxbK0lo9WRouxw4e6ew/wDtXFN8ZrxPM6nSWVS3W3eeS6kEMXWTBF0Blpat8Ts0bi09ht581rKEZLElk2hbOt5g8G/o9tZmaSNa/t9U/BRJ6GD6bFjXxa2PtJP6Gzi26j/HFIPdLXfMhcHw+XY0S48Zr/5Rf0/wZPrzB7E35Wf+ax+gs719fwbfvFP8ZfT8hu3EBIAjm1IG5nH+9HoJpZyvr+AuMVN4UZfT8loadFBLYxVVMJBY7xqDxB5hAZGCwA5IDFWUjJmFkrQ5p3ghbRk4vKNJ1xnHlksopW0OxjYo3ywyZWsaXubISRlaLmzhruB3gqwp1zbUZopdVwqKTnW8Y7GVitwqeE2lie3ttmb4ObcFToX1z9llTbpbq/ai/wDfI32xWAOkmbNK0iNmrcwtmfwsOQ394Hao2s1CjHki92T+G6KU7FZNbLv7X/g6Kqg9IEAQBAEAQBAEAQBAEAQBAQ4XFjqEBr6jAqeQ3dEy54htj8F1jfZHoyPPSUz3lFHkbsnSh18h33sXuLfK+5dP1luMZOH7bp855fqzm+KyZa2ojtbJK+w5NcczR5OCs6LOaC8ij1dPo7JebPi6kEMi6GCCUBF0MGSk+0Z77P8AILWfsvyN6/bj5r7nZgvOntggCAICkekzFcopqRh61VPEHW39E2RubTtNgutUctvuI+olhKPey7rkSAgCAIAgCAIAgCAIAgCAIAgCAIAgCApe1Gxbp6n6RTua1zgBI11wCWiweCAdbWBB5BS9PqFXsyu1uid28XueeHYWU+vKxvutc/55VJfEIdkX/vzIEeDWP2pJfBv8GsqtniyrbTdIMz2Zo3OYWteRe7dCbaA667l0jq04c+DhPh0o2qrm6rZ46vu7cfUx1mzNTFviLhzYQ7xtvC6Q1dUu052cO1EP+OfI1ErS02cC08iCD8VITT6EKUXF4ksH3SPDXtc4OLWOa52XfYG+/h4rWazFpdptW0pqTWyeWdLwjaulqTlZIGv9h/Ud4X0PhdUVlM63ueto1Vdy9V/A3i5Ek1W02Ox0FM+eXXKOq29i959Vg7+fBbRjzPBpOahHLKThe1tdiFT0H8LD7tDm5onTym4ByguLW6gg+r5ru6VGPN1Iq1LnZ6PoWmk2OgbK2ad0lTO22WSZ+YtsbjK1oDW2O6wXH0jxhbEj0Mc5luyxLQ6hAEAQBAEAQBAEAQBAEAQBAEAQBAEAQBAUn0mUT8kFVAHGSnkBOVtzkOtz2BwH5ipGnksuL6Mg66DcVOPVMs2B4syrgbLGdCNRxa7i0rlZBwlhkmm2NsFKJ6qmkZKLSMa4Hg5oKxGUo7pm064zWJLJgocKhgDhFG1od62l799+C2nbOftM0q09VSahFLJpca2EpKnUNMT/AGozYX5lp08rHtXSGpmtnv5nCzQVS3XqvwNTSYLilE9raeeOeG/qzE2A8Tmbx3OK2lOmay1hmkK9VU8JqS8TaS7MPq6uOor3Mc2EfwqZl3RNfxle9wBe7sygDTfa5486SxElejcnmfyMO3+AmaMVEFxPDr1fWcwa2FvxDeF2013K+V9GRddpfSLnj7SMmBbYRugaawmGUaOzsc0Ot+MaceS1tp5ZerujfT6rmh/U2fjsWKiro5heN2Yc7EfMLg1gmJp9D0rBkIAgCAIAgCAIAgCAIAgCAIAgCAIAgCAIDXQYNHFMZYR0ZfpI1vqP5Et3Bw9ocze63djawzlGmMZc0ds9fE2K0OoQBAEAQBAfLmA7wD4IMH0gCAIAgCAIAgCAIAgCAIAgCAIAgCAIAgCAIAgCAIAgCAIAgCAIAgCAIAgCAIAgCAIAgCAIAgCAIAgCAIAgCAIAgCAIAgCAIAgCAIAgCAIAgCAIAgP/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
        <p:nvSpPr>
          <p:cNvPr id="3" name="AutoShape 4" descr="data:image/jpeg;base64,/9j/4AAQSkZJRgABAQAAAQABAAD/2wCEAAkGBxQQEBQUEBQUFRQUFhUWFRYWEBUUFRcUFBUWGBQUFRYaHCggGRolHhUUITEhJSktLi4uFx80ODMsNygtLisBCgoKDg0OGxAQGywkHyQsLCwsLywsLCwsLCwsLCwsLCwsLCwsLC8sLCwvLCwsLCwsLCwsLCwsLCwsLCwsLCwsLP/AABEIAOEA4QMBEQACEQEDEQH/xAAbAAEAAgMBAQAAAAAAAAAAAAAAAQYDBQcEAv/EAEMQAAEDAgMEBgYIBQMEAwAAAAEAAgMEEQUSIQYxQVETImFxgZEHMlJyobEUFjM0QpLB0SNDYoKyU3Oik8LS4RUk8P/EABoBAQACAwEAAAAAAAAAAAAAAAAEBQECAwb/xAA1EQACAgECAwQJAwQDAQAAAAAAAQIDEQQhBRIxQVFhcRMiMjOBkaGx0RQVUiM04fBCksFT/9oADAMBAAIRAxEAPwDuKAIAgCAIAgCAIAgCAIAgCAIAgCAIAgCAIAgCAIAgCAIAgCAIAgCAIAgCAIAgCAIAgCAIAgCAIAgCAgm29AeSrxWCEXlmijH9crG/MrKTfQ1ckurM9LUslYHxPa9jtzmODmnuI0Kw1gymnujKhk+ZHhoJO4Ak9wQH0gCAIAgCAIAgCAIAgCAIAgCAIAgCAIAgCAIAgPiaUMaXO3NBJ7gLlAcZhx2uq3vcKh7WOcS1rbABt9ANL7lNroTRVXatxfUOwWV4tLNK8HeHSvcPIld1QiI9W2TDsxG3gPJb+iRyeoZcdg4+gkfE31HjNbgHNtc+IPwUbVVJR5kTuH3uU3Bl3UEtzUbVVXR09uMskMI7emlYx1u3K5x8FtFZZpY8I261NwgCAIAgCAIAgCAIAgCAIAgCAIAgCAEoAgCAICr+kjEegw+QA9aUiJutj1/WI7mhx8FvWsyOV0uWDKVs9T5IgratYR526WZG0uuhwIugNxspGTUX4Nab+NrKLq3ivBYcNi3dnuRclWF8UzbupvVYbCNb1UcpHG0bgAe7rO8l1rWzfgcLnvFeKLmuR3CAIAgCAIAgCAIAgCAIAgCAglAcr2S2qqX1Lpah5dE/qlgADWC/Vc0dnHmpXoMx2K/9Xyz9bodUabi43FRSwPLU4pDE4Mklja47mueAfJZwYbSKr6ScYAoQ2CQF8ksQBY8Zm5HdJmFjzYB4reuOZHG+eIbGy2Nxx1RFln+1YBc7g8cHd/NbW1OG/YaafUK3K7UWNcSUEBy/0o1vTVlPTN3RNMr91s8mjB2ENa490gUnTxzuQNbPCwTTsytAVmkUUnlmS6yakEoC87P0bY4Gkb3gOce8XA8Lqp1FjlN+B6PRUqupNdXuzZkrgSyjYFIMSxSSrA/g0jTDCfbkN87x2AEgd4K6v1Y47yPH17ObsReVyJAQBAEAQBAEAQBAEAQBAEB8PlaCASAXbgSATbfYcUB8VjC6N4b6xa4DW2pBtrwQwzm2w+BPeHNkGTIS19xrmBsQAp/p4wj3sqf0k7Z77Ivsb20sRabljGkt4kgfh7+ShSlzPLLSuChFRXYUnZzZ41T3zVPWe8lzrjieAvwG4Bam+CwO2Hpib5BfmND5reNko9DlOmE1ujXY3s2YmXYSWcxo4d9uHap9V0bPVfUqL9LOh88XlHl2VrBQukMr3mN7Qd7nkPadLDhcE37gtb9PlZib6XWpSan0MGNekaV92UMBad3Sy2NvdjHzJ8FHjp32kuesWPVK/hOHPL3SzOLpHm7nO1JJU6qrlKq+/nN8u5EIJWTB8koC+bOVPSUzObRkP9ug+FlUaiPLYz0uis56Y+G3yPHt1FO/D520ps8t1sOsY/5jWG+ji2/PlvII5QxzLJ2tzyPBo/ROQynfGDuIeOVnCxt5fFSNTDGGQ9DbzOUS9qKWAQBAEAQBAEAQGKpLww9GGl9uqHOLWk8iQCR5IGVWfbN9O4NrKOWI3tmY5ssfg7S/lddFXzdGcJX8ntI9tLttRyfzcn+4xzPK4WHXJdhmN9b7TdU1bHL9nIx/uvB+S1w0dU0+h6FgyUr0oYV0sEUzbh9O+9xfMGPsHWPDUNPgutL9bDI+pT5eZdhn2Rx2RzRHUEusBll424CTt7fPmul9SjujjpNQ7G4vsN3XQdG/pmD/AHAOI9rvUYnHomljdHmeQG8ydFtGLk8JGs5xguaTwjXwYzTR6Nd4hpt5qT+iuxnBAfFdLnHN9GbennbIMzHBw5g3UacJQeJLBNrthYuaDyj7cLix3LU6NZKPtBhohksPUdq3s5hW2nt9JHfqed1lHobNuj6GnbTtG4LthERyZkutjB8koYIugIuhg32yFdklMZ3Sat94cPEfJQ9ZXmPMuwtOGXYk632ltq6lsUb5JCGsY0ucTuDWi5PkFWou28LLOX7E48wVckuXo4ZDJYXPVaes2/boNOGZWEoSnVjtRT12xr1HN0TybjFvSbGwltNBJM7m49Ezt1sXfBRlp5dpOlrIdhstkdsvpr+jmi6GWxLbOzMcBvANgb21tZYspcFkzTqo2Pl7S2LiSggCAIAgCAIDHUQNkaWvaHNO8EXBWU2t0YcVJYZT8Y2ODbuhGZvsHVw908fHVS6tQntMrb9HJb1/Iq7sEjPq3aeNrtIPapXo4srvTTi8M9MM1ZB9jUyW5PIlGnCzwbDusuctNFneGtmu02Ue1EkjHQ10TSyRpaZIwdLjQlhJvbfcHwXCWmcd4kuGtjNcszabCUw+jODrG7iL82t0B+a01Em2l3HbR1qMXJdr+xtn9JT+qOkj9knUD+k8uwqOTCiV2LiaYiIPbEBox3B2ua1uG5Xejq9Gt1ueU4ner5Zi9kfSnFQe3CcQdBIHA9Umzm8CP3XDUUq2GH17CXo9VLT2KS6dq70dCa64BG46rzrWNj2yaayjUbVQZqcu4sIPgdD8/gpOklizHeQeI181Oe4pJKtTz5F0BCAi6yYPm6AjMQQWmxBBB4gjUFYaTWGZjJxaaPJtRitXWt6J7mthuMzY2lue2ozkkki+thYKGtKovYs3r5TjiR80FGI2WUuMcIrrLHJ5MgpWg3ss8qNedm92QgBq2nQZWucO3TLYfmv4KPq9qibw5ZvW/RM6Aqk9EEAQBAEBigkvccWktPzHwIWWjWLyZVg2CAIDVYtgjJ+sOpJ7Q49jhx+a7VXSh5Ea/Swt67PvKlW0z4HZZRbk78Lu4/orKu2M1sUd+nnU8MwuAK6HDJdtn4A2njtxF/Mk/qqm/wB4z0ejWKInqxB1oZDyY4/8StalmcV4o31EnGmbXc/sc0EY5L0mDwmWfayYIQHSMMN4Y/cb8l5u73kvM93pXmmHkjDjo/8ArS+4fgs0e8j5mus9xLyOe5lcnmMojMEwMogvHNMGMojMgyQgF0B8oBdZMEXQH1BUOicHxmzmm4/Y9i1nBTjys3qsdc1KPVF92dx9lW0j1ZWjrs/7m82/JU91Lrfgem02pjdHbr3GbFNoaal+3njYR+EuBfru6g1+C5KLfQ7ynGPVlTxH0p07binilmOutsjdO0628F1jRJkeerriezBqvE66z3iOjhI0szpJyObc/Vb4tPcsSjGO3Vm0JWWb9F9S3dEfbd5M/wDFcjvg1xqOjrQw7p47t5Z4jqO8tN/7Vv1j5GmcTx3m2Wh0CAIAgMVVTNlaWyNDmngfn2FZjJxeUazhGaxJbHOsUcyCqfAxxdkDSb7wXDMG9uhbr2q0otc47lBq9Oq54j0L7gv3eL3Aq+/3j8y50nuY+R94p9hL7jvkUo95HzQ1fuJ+T+xzlekPChAQgOkYb9jH7jfkvN3e8l5nu9L7mHkj0ELkdyMg5DyWcsxhDKOQWMjCJshkxywNcLOa1w7Wg/NbKTXRmkoRls0mabEdmIpATH/Dd2er5cPBSa9XOPtbkG7htU94bP6FOr6J8D8sgseHIjmCrKuyM1mJR20zqlyzR5rrc5EXWQRdDBF0BhlYT6rnNNiLtcWmx3i44LWUFJbm8LJQeUzWUezbXPAa3M5x0AFySuTqjFZZ3V85vlj1OkbM7FxU9nyta6TeBa7Wn9T2qvu1HNtDZFzptFy+tZu/oi2KKWAQFf2xETYmSyTNgkhcXwvc7e+2rMu94I0IAvqt685wcbksZzhroZNl9omVsY3NlA6zL6+83m1ZsrcX4Cm5WLxN4uZ2CAIAgORYpC8YrUmXeXgt7WFrejtz6oA7wVYaXoUuvypM6jg33eL3G/JRLveS8yy0vuYeSJxb7CX3HfJZo97HzMaz+3n5M5yvRnhiUBCAu1Hj0DY2Av1DWg9R28DXgqOzR3ObaXb3o9ZTxPTRrjFy3SXY/wAGb6xU/wDqf8HfstP0V3d9Udf3bS/y+j/A+sVP7f8Awd+yz+iu7vqh+7aX+X0f4I+sVP7f/B37J+hu7vqjH7tpf5fRj6xU/tn8jv2T9Dd3fVD920v8vozNT41BIbNkFzuBu2/ddaT0tsFlxOtXEdNY8Rms+O33Ngo5NPBjGGtqIy06He13J37LrTa65ZRH1OnjfDlfXsObzRlji1wsWkgjtCu001lHlpRcW0+qMd1k1IugIQHqw3D31D8sYvzP4WjmStLLY1rMjrRRO6XLBf4Og4Ng0dM3q6vPrPO89g5BU918rXv0PSabSQoW3XvNkuJKCAIDXVmBwTStlmjEjmizc/Wa0cbNOmq2UmlhGjhFvLMWL4G2csexzopY/VkYBcD2SDoQto2NbdUaWUqTTWzXaaWs2IfMbyV9WewPDW+LW2Cz6RLsNXQ31kzFsnK+gl+hVB6pJMLydDc7gTwPDkdFvZBSjzx+JxpslXP0dnwZa6/EoaduaeWONvN72tHdqd64JN9Ca5JdSn4n6TadtxTMkndzymNnm4Zj5W7V0jTJnCWpgiqCumrKk1EzQwlrWhrb2DW3sLnfqSfFTqK3EqdXcrHk6zg/3eL/AG2f4hQLveS82W+l9zDyX2GM/d5fcPyW2n97HzNNd/bz8mc7Xozw4QBAEAQEIAgCAIC17KYoXfwnm9hdhO+w3tVTr9Ol/Uj8T0fB9bKX9Gb8vwWZVhflE21pck4cP5jbnvGn7K10U8wx3HnuKV8tvMu0rt1MKwi6Ai6yC8bC1rXROjsA9hudPWa7c7tOhHgFVa2DU+bsZf8ACrYutw7V9clnUItQgCAIAgCAICpekrq0YkDQSyRnW4tDjYkHtOULtQ8SIurjmvJQf/hmzO6R5LnHi4lx8yrFVJlLK+SNhT4axm4LooJHCVsmeoNA3LfBo2dGwn7vF/ts/wAQqW73kvNnp9N7mHkvsfGN/d5fdK303vY+Zz1/9tPyOer0R4gIAgCAICEAQBAEBsdnr/Sorcz5ZSo2r9zIncNz+qhjv/8AGdAXnz2hUNvv5XPreWisdB/yKXi//H4lPurEpSLoCCUMGy2brugqmO4O6ju53/ux8FH1NfPW/mTNDd6O5Psex09Up6kIAgCAIAgCA1O0tCKqjmjbYlzSW8Rnb1mHTtAW0HyyTOdseeDRzjCJc0Y4EbxxB5K5reUeZtWJHtW5yIJWTB0fC/sIvcZ/iFSW+2/NnqtP7qPkvsYsd+7S+6t9L76PmceIf20/I58vRHiQgCAIAgIQBAEAQFp2Twwg9M8W0swHt3uVVr9Qn/Tj8T0XB9HJP0015fktCqz0BQtuKsPnDB/LbY97tf2VrooYhnvPO8UtUrVFdiK5dTSsIugIQHySmDGTpmEY9BLGwdLGJMrczC8BwNtbi6o7apQk9j1un1MLYJp743RtmPBFwQR2G64kk+kAQBAEBz/0s18zW08ML3MbMX5y02Lg0Ns2/LrfJdqY8zIuqscI7FUw/DZIgDHNI0jUWkcB5XsrD9PFop3rJJ7M99DTll7m5JJJ5k6krtCPKsEayfO8nqJW5yIJQHSsN+xj9xn+IVHb7b8z1dHuo+SMGP8A3aX3f1C66X30SPxH+2n5HPl6E8UEAQFzh2ZhLWk57kAnrcbKllr7U2tj1MOD6dxTeeneff1Yg5P/ADla/uF3h8jp+zabx+ZP1Yg5P/OU/cLvD5GP2bTePzH1Yg5O/OU/X3eHyM/s2m8fmPqxByd+cp+4XeHyMfs2m8fmZqXAIIzcNuf6iT8Ny0nrLZrGfkdquF6at5Ucvx3NoFFLA8GM4m2miL3anc1vtO4DuXWmp2SwiPqdRGiDk/gcwnmL3FzjdziST2lXkYqKwjykpOTcn1ZjWTUi6GCCVkEXQweWro2yesLrVwTN42OJavRjAY5pWhziwxg5S4loIcLEDhvKrtZUoxTRdcLvlOck+46Kq8uggCAIDn3pWxCMCnhFjL0nScLtjDXNN+Vy4flUjT55skLWtcmDVQO6oVsuh56XU+yVk1IugIJQwdNw/wCxj9xvyCo7Pbfmeso93HyR5tofusvu/qF10nvokbiX9rPyOfr0J4sICRvWGZR02I9Udw+S8xLqz38PZR9rBsEAQBAEBp8c2gZS6FrnPO4WIb4uUmjTSt37CFqtdGjbGX/vaUDEsRkqH55Dc8ANGgcgFbV1RrWInnLr53S5ps8d1ucSCVkEXQwRdAQsgi6GC8+jymtHLIfxODR/aLnw6w8lV6+XrKJf8Hr9WU+94+Rb1XlyEAQGj2zx36BSPma3M+7WMad2d5sC7sGp8LLaEeZ4Odk+SOTkuF0j55HT1Di+R5zOcf05DkFZ01YKLU6ht4LCNFKIGQhgi6yCCUMHTcMdeCI82M/xCorVib8z1mneaovwX2MOPNvTS+78iF10rxdHzOPEFnTT8jny9CeJCAIC/bP14mhbr1mgNcOOm4qg1dLrsfcz2XDtTG6ld62Zs1FLAIAgCAIDBV0jJWlsjQ5p4H9DwK2hOUHmLOdlULI8s1lHPNo8DdSuuLujceqTvH9Lu3tVxp9QrVv1PN63RvTvK3izSXUkgkXQwRdAFkwfJKAb92/gg8jrWA0PQU0cfENu73nHM74kqgvs57HI9hpKfQ0xh/uXuz3rkSAgCA8WMYYyrgfDKOq8W03gg3a4doIB8FmMuV5RrOCnFxZzmowySjd0co0/C8eq4dnI9it6LYzWx5zV6eVUt+h83XchkXWQQShgi6A6JszNnpIjyBb+UkfoFTamOLWem0EubTx+XyPfVRZ2Ob7TSPMWXKEuWSl3Ei2HPXKHemjmhFtDwXpzwWMbMhDAQGSCdzHZmOLSOINlrKEZLElk3rsnXLmg8PwNtDtPO3fkd3tsfgQoktBS+mUWUOM6mPXD81+MGf62S+wz4/uuf7dX3s6/vl38V9T4dtVNwbGP7XH/ALlsuHVdrf8AvwNXxvUdij8n+TE7aWoPFo7mD9VutBT3P5nN8Y1T7V8j00W1LwbSgObzAs4foVyt4fBr1HhnejjVkXi1Jrw2Za6edsjQ5hu0i4KqZwcJcr6npK7I2RU4vKZixGibPE6N+5w38jwI7is1zcJKSNbqo2wcJdpyWeIsc5rtHNJae8GxV/FqSyjx0ouMnF9UY1sakEoD5ugF0MG72Ow7p6kEi7I+u7lf8I8/ko2rt5K/Fk/h1Hpbk30W/wCDp6pD1QQBAEAQGGrpWTMLJGhzTvBHkRyPasxk4vKNZwjNcsllFOxbZV8d3U93t9g+uO4/iVhTrE9plNqeGtetXv4FcL7Eg6EbwdCDyIU9b7oqZeq8Mm6yYIuhguGwtXdskZ4HOO46H5DzVbrobqXwLvhNu0ofEtSgFwUXaah6KYuHqyXcO8+sPPXxV7oruevHatjyHFdN6G9yXSW/x7TUKYVgQBAEBKAIAgCAs+xlSbvjO7Rw79x/RVfEYLafwPQ8DufrVvp1LSqo9Ccy2ziDKx9vxBrvMW/RXWjeakeW4lHl1D8cM0d1KIBCGCLoAP8A8UB1DZKhjhpx0T2yF5u97eLuXYBy7+apNVZKc/WWMdh6vh9FdVXqPOer/wB7jdqMTggCAIAgCAEoDz0VVHM3PE5rxcglpB1abFp5EHSx3LLyYTT3RyqvbJFVzRzAg53FpIsHMJ0c08QrfTz5oo81ranCx5JupJCPZhFeaeZr+A0cObTvXO6v0kHE7aa502Kfz8jpsUgc0OabggEEcQdxVG008M9ZGSkk10Z58ToWzxlju8HiDwK6U3OqXMiPqtNHUVuEvh4MoNdRvheWyCx4HgRzBXoKrY2R5onjb9POifJNf5POuhwCAICUAQBAEBZdjIDme/gAGjv3lVnEZrCiX/A63zSn2dC1qpPRnMttpQ6sfb8LWtPfa/6q60axUjy3E5c2pfgkjQqUV5sNnqMT1UUbhdpN3DX1WguI03XtbxXK+fJW5Ik6SpW3xg+nb8Ny5Vew8Dvs3Pj8Q4d1iq2OusXXcu7OEUy9ltGnq9hJh9nIx3IOBafPVSI8Qg/aRCs4PYvYkn57GshwnEKGQyQMfwzBpEjHgcCwG5462uFmydFy3ZrTVq9NLKj8t8/+/QtOFbbxOIjq2upZTpaVpaxx/pcQLeNlAnp3HeO68C4p1kZ7TXK/Eta4EwIAgCAIAgKds5TimxauiaLCdkVQ0cNCWvIHvPt4LrLetMjQ9W6Ue9ZNrtpKI6GeQhpLI3FtwDZxFhbt1WKm1NG2oSdbz3HM8PnzsBKu4PKPLWR5Xg9N1ucy0bJY8I7QymzCeo47mk/hPYoGr0/N68evaW3Dtaof05vbs8C7qsL489ZRsmblkaCPiO0Hguldsq3mLON+nrujy2LJWa7ZV41hcHDk7Q+e4qzq4jF7TWCg1HBJrep58H1NRLhU7d8T/Bpd/jdS46iqXSS+33Kyei1EOtb+Cz9snx9Al/0pf+k/9lv6av8AkvmjT9Nf/CX/AFf4H0CX/Sl/6T/2WPTV/wAl80P01/8A85f9X+D1Q4DUOFxHblmcGnyJuPFcpaymLxkkw4ZqprPLjzwvp+TymhluR0UlwbG0bjqO0CxXRX1NZ5l80cJaTUReHXL5N/Y91Bs/NIes0sbxLtD4N3rlbraoLZ5fgSdPwu+1+suVeP4LnRUjYWBjBoPMniT2qlsslZLmkeqoohRWoQ6IVtU2GN0jzZrQSf2HbwWsIOclFdpvbZGuDnLojkFXUmWRz3b3uLj4nd+i9DGKilFdh4uc3OTk+r3MBK2NC5+jmiu6SY8B0bfGznfJvxVdxCeyh8S74NT60rX5L7v/AML0qsvwgCAgi+9ASgCAIAgCAIDSYxQllRHWRtc50THxyRttmkidrZt/xNcLgcblbxe3KzlOOJKa7Cl+kHadlZQsZTiQdJKwSB8MjMrW5nWzEZSczQLAniu1VTUtyLqNRGVexpcPjyxgK2gsI87Y8yPQStzmQUBZMA2pMIDJruYNA7e5o/UKFfpFP1o7MtNJxF1Lks3X1Rd6WqZK0OjcHNPEH58iqyUJQeJIvq7YWLmg8ozrU3CAIAgAQFepM8VZI15OV5zsJ3EO3jwNx5c0Bv3HlqgMbqlrQS4hoGpzG1h23WUm3hGJSUVlvCOebW7R/ST0cV+iad+7ORxtyVxpdN6P1pdfseZ4hrvTvkh7K+pWiVMKwDXQbzuQHXdn8P8Ao9PHHxAu73jq5UF9npLHI9jpKfQ0xh8/M2K4kkIAgCAIAgCAIAgCAIDx4thzKmF0Ug6rh4gjc4doW0JOLyjSytWRcZHM6/B5qVxbK0lo9WRouxw4e6ew/wDtXFN8ZrxPM6nSWVS3W3eeS6kEMXWTBF0Blpat8Ts0bi09ht581rKEZLElk2hbOt5g8G/o9tZmaSNa/t9U/BRJ6GD6bFjXxa2PtJP6Gzi26j/HFIPdLXfMhcHw+XY0S48Zr/5Rf0/wZPrzB7E35Wf+ax+gs719fwbfvFP8ZfT8hu3EBIAjm1IG5nH+9HoJpZyvr+AuMVN4UZfT8loadFBLYxVVMJBY7xqDxB5hAZGCwA5IDFWUjJmFkrQ5p3ghbRk4vKNJ1xnHlksopW0OxjYo3ywyZWsaXubISRlaLmzhruB3gqwp1zbUZopdVwqKTnW8Y7GVitwqeE2lie3ttmb4ObcFToX1z9llTbpbq/ai/wDfI32xWAOkmbNK0iNmrcwtmfwsOQ394Hao2s1CjHki92T+G6KU7FZNbLv7X/g6Kqg9IEAQBAEAQBAEAQBAEAQBAQ4XFjqEBr6jAqeQ3dEy54htj8F1jfZHoyPPSUz3lFHkbsnSh18h33sXuLfK+5dP1luMZOH7bp855fqzm+KyZa2ojtbJK+w5NcczR5OCs6LOaC8ij1dPo7JebPi6kEMi6GCCUBF0MGSk+0Z77P8AILWfsvyN6/bj5r7nZgvOntggCAICkekzFcopqRh61VPEHW39E2RubTtNgutUctvuI+olhKPey7rkSAgCAIAgCAIAgCAIAgCAIAgCAIAgCApe1Gxbp6n6RTua1zgBI11wCWiweCAdbWBB5BS9PqFXsyu1uid28XueeHYWU+vKxvutc/55VJfEIdkX/vzIEeDWP2pJfBv8GsqtniyrbTdIMz2Zo3OYWteRe7dCbaA667l0jq04c+DhPh0o2qrm6rZ46vu7cfUx1mzNTFviLhzYQ7xtvC6Q1dUu052cO1EP+OfI1ErS02cC08iCD8VITT6EKUXF4ksH3SPDXtc4OLWOa52XfYG+/h4rWazFpdptW0pqTWyeWdLwjaulqTlZIGv9h/Ud4X0PhdUVlM63ueto1Vdy9V/A3i5Ek1W02Ox0FM+eXXKOq29i959Vg7+fBbRjzPBpOahHLKThe1tdiFT0H8LD7tDm5onTym4ByguLW6gg+r5ru6VGPN1Iq1LnZ6PoWmk2OgbK2ad0lTO22WSZ+YtsbjK1oDW2O6wXH0jxhbEj0Mc5luyxLQ6hAEAQBAEAQBAEAQBAEAQBAEAQBAEAQBAUn0mUT8kFVAHGSnkBOVtzkOtz2BwH5ipGnksuL6Mg66DcVOPVMs2B4syrgbLGdCNRxa7i0rlZBwlhkmm2NsFKJ6qmkZKLSMa4Hg5oKxGUo7pm064zWJLJgocKhgDhFG1od62l799+C2nbOftM0q09VSahFLJpca2EpKnUNMT/AGozYX5lp08rHtXSGpmtnv5nCzQVS3XqvwNTSYLilE9raeeOeG/qzE2A8Tmbx3OK2lOmay1hmkK9VU8JqS8TaS7MPq6uOor3Mc2EfwqZl3RNfxle9wBe7sygDTfa5486SxElejcnmfyMO3+AmaMVEFxPDr1fWcwa2FvxDeF2013K+V9GRddpfSLnj7SMmBbYRugaawmGUaOzsc0Ot+MaceS1tp5ZerujfT6rmh/U2fjsWKiro5heN2Yc7EfMLg1gmJp9D0rBkIAgCAIAgCAIAgCAIAgCAIAgCAIAgCAIDXQYNHFMZYR0ZfpI1vqP5Et3Bw9ocze63djawzlGmMZc0ds9fE2K0OoQBAEAQBAfLmA7wD4IMH0gCAIAgCAIAgCAIAgCAIAgCAIAgCAIAgCAIAgCAIAgCAIAgCAIAgCAIAgCAIAgCAIAgCAIAgCAIAgCAIAgCAIAgCAIAgCAIAgCAIAgCAIAgCAIAgP/2Q=="/>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pic>
        <p:nvPicPr>
          <p:cNvPr id="6" name="Bild 1" descr="twitter">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855344" y="5162794"/>
            <a:ext cx="630555" cy="649605"/>
          </a:xfrm>
          <a:prstGeom prst="rect">
            <a:avLst/>
          </a:prstGeom>
          <a:noFill/>
          <a:ln>
            <a:noFill/>
          </a:ln>
        </p:spPr>
      </p:pic>
      <p:pic>
        <p:nvPicPr>
          <p:cNvPr id="7" name="Bild 1" descr="twitter">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855345" y="2830775"/>
            <a:ext cx="630555" cy="649605"/>
          </a:xfrm>
          <a:prstGeom prst="rect">
            <a:avLst/>
          </a:prstGeom>
          <a:noFill/>
          <a:ln>
            <a:noFill/>
          </a:ln>
        </p:spPr>
      </p:pic>
      <p:sp>
        <p:nvSpPr>
          <p:cNvPr id="4" name="Platshållare för bildnummer 3"/>
          <p:cNvSpPr>
            <a:spLocks noGrp="1"/>
          </p:cNvSpPr>
          <p:nvPr>
            <p:ph type="sldNum" sz="quarter" idx="12"/>
          </p:nvPr>
        </p:nvSpPr>
        <p:spPr/>
        <p:txBody>
          <a:bodyPr/>
          <a:lstStyle/>
          <a:p>
            <a:fld id="{8D794C66-9947-44C3-80BD-73C9F91220D1}" type="slidenum">
              <a:rPr lang="sv-SE" smtClean="0"/>
              <a:t>12</a:t>
            </a:fld>
            <a:endParaRPr lang="sv-SE"/>
          </a:p>
        </p:txBody>
      </p:sp>
    </p:spTree>
    <p:extLst>
      <p:ext uri="{BB962C8B-B14F-4D97-AF65-F5344CB8AC3E}">
        <p14:creationId xmlns:p14="http://schemas.microsoft.com/office/powerpoint/2010/main" val="329039750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13624" y="877718"/>
            <a:ext cx="6003980" cy="1143000"/>
          </a:xfrm>
        </p:spPr>
        <p:txBody>
          <a:bodyPr/>
          <a:lstStyle/>
          <a:p>
            <a:r>
              <a:rPr lang="sv-SE" sz="4800" dirty="0">
                <a:solidFill>
                  <a:schemeClr val="accent2"/>
                </a:solidFill>
                <a:sym typeface="Arial Rounded MT Bold" pitchFamily="34" charset="0"/>
              </a:rPr>
              <a:t>Syfte &amp; Mål </a:t>
            </a:r>
            <a:endParaRPr lang="sv-SE" sz="4800" dirty="0">
              <a:solidFill>
                <a:schemeClr val="accent2"/>
              </a:solidFill>
            </a:endParaRPr>
          </a:p>
        </p:txBody>
      </p:sp>
      <p:sp>
        <p:nvSpPr>
          <p:cNvPr id="3" name="Platshållare för innehåll 2"/>
          <p:cNvSpPr>
            <a:spLocks noGrp="1"/>
          </p:cNvSpPr>
          <p:nvPr>
            <p:ph idx="1"/>
          </p:nvPr>
        </p:nvSpPr>
        <p:spPr>
          <a:xfrm>
            <a:off x="1156448" y="2267259"/>
            <a:ext cx="7301752" cy="3407399"/>
          </a:xfrm>
        </p:spPr>
        <p:txBody>
          <a:bodyPr>
            <a:normAutofit/>
          </a:bodyPr>
          <a:lstStyle/>
          <a:p>
            <a:pPr>
              <a:spcBef>
                <a:spcPts val="700"/>
              </a:spcBef>
              <a:buClr>
                <a:srgbClr val="0E1676"/>
              </a:buClr>
              <a:defRPr/>
            </a:pPr>
            <a:r>
              <a:rPr lang="sv-SE" sz="3600" i="1" dirty="0">
                <a:solidFill>
                  <a:srgbClr val="606060"/>
                </a:solidFill>
                <a:latin typeface="Arial" pitchFamily="34" charset="0"/>
                <a:cs typeface="Arial" pitchFamily="34" charset="0"/>
                <a:sym typeface="Arial" pitchFamily="34" charset="0"/>
              </a:rPr>
              <a:t>Elevernas lärande ska öka genom att kvaliteten i  bedömning utvecklas</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Jag </a:t>
            </a:r>
            <a:r>
              <a:rPr lang="sv-SE" sz="3600" dirty="0" smtClean="0">
                <a:solidFill>
                  <a:srgbClr val="606060"/>
                </a:solidFill>
                <a:latin typeface="Arial" pitchFamily="34" charset="0"/>
                <a:cs typeface="Arial" pitchFamily="34" charset="0"/>
                <a:sym typeface="Arial" pitchFamily="34" charset="0"/>
              </a:rPr>
              <a:t>har fått </a:t>
            </a:r>
            <a:r>
              <a:rPr lang="sv-SE" sz="3600" dirty="0" smtClean="0">
                <a:solidFill>
                  <a:srgbClr val="606060"/>
                </a:solidFill>
                <a:latin typeface="Arial" pitchFamily="34" charset="0"/>
                <a:cs typeface="Arial" pitchFamily="34" charset="0"/>
                <a:sym typeface="Arial" pitchFamily="34" charset="0"/>
              </a:rPr>
              <a:t>fler alternativ hur </a:t>
            </a:r>
            <a:r>
              <a:rPr lang="sv-SE" sz="3600" dirty="0" smtClean="0">
                <a:solidFill>
                  <a:srgbClr val="606060"/>
                </a:solidFill>
                <a:latin typeface="Arial" pitchFamily="34" charset="0"/>
                <a:cs typeface="Arial" pitchFamily="34" charset="0"/>
                <a:sym typeface="Arial" pitchFamily="34" charset="0"/>
              </a:rPr>
              <a:t>jag kan ta reda på elevers </a:t>
            </a:r>
            <a:r>
              <a:rPr lang="sv-SE" sz="3600" dirty="0" smtClean="0">
                <a:solidFill>
                  <a:srgbClr val="606060"/>
                </a:solidFill>
                <a:latin typeface="Arial" pitchFamily="34" charset="0"/>
                <a:cs typeface="Arial" pitchFamily="34" charset="0"/>
                <a:sym typeface="Arial" pitchFamily="34" charset="0"/>
              </a:rPr>
              <a:t>kunskaper</a:t>
            </a:r>
            <a:endParaRPr lang="sv-SE" dirty="0"/>
          </a:p>
        </p:txBody>
      </p:sp>
      <p:sp>
        <p:nvSpPr>
          <p:cNvPr id="4" name="Platshållare för bildnummer 3"/>
          <p:cNvSpPr>
            <a:spLocks noGrp="1"/>
          </p:cNvSpPr>
          <p:nvPr>
            <p:ph type="sldNum" sz="quarter" idx="12"/>
          </p:nvPr>
        </p:nvSpPr>
        <p:spPr/>
        <p:txBody>
          <a:bodyPr/>
          <a:lstStyle/>
          <a:p>
            <a:fld id="{8D794C66-9947-44C3-80BD-73C9F91220D1}" type="slidenum">
              <a:rPr lang="sv-SE" smtClean="0"/>
              <a:t>2</a:t>
            </a:fld>
            <a:endParaRPr lang="sv-SE"/>
          </a:p>
        </p:txBody>
      </p:sp>
    </p:spTree>
    <p:extLst>
      <p:ext uri="{BB962C8B-B14F-4D97-AF65-F5344CB8AC3E}">
        <p14:creationId xmlns:p14="http://schemas.microsoft.com/office/powerpoint/2010/main" val="386801558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13624" y="877718"/>
            <a:ext cx="6003980" cy="1143000"/>
          </a:xfrm>
        </p:spPr>
        <p:txBody>
          <a:bodyPr/>
          <a:lstStyle/>
          <a:p>
            <a:r>
              <a:rPr lang="sv-SE" sz="4800" dirty="0" smtClean="0">
                <a:solidFill>
                  <a:schemeClr val="accent2"/>
                </a:solidFill>
                <a:sym typeface="Arial Rounded MT Bold" pitchFamily="34" charset="0"/>
              </a:rPr>
              <a:t>Innehåll</a:t>
            </a:r>
            <a:endParaRPr lang="sv-SE" sz="4800" dirty="0">
              <a:solidFill>
                <a:schemeClr val="accent2"/>
              </a:solidFill>
            </a:endParaRPr>
          </a:p>
        </p:txBody>
      </p:sp>
      <p:sp>
        <p:nvSpPr>
          <p:cNvPr id="3" name="Platshållare för innehåll 2"/>
          <p:cNvSpPr>
            <a:spLocks noGrp="1"/>
          </p:cNvSpPr>
          <p:nvPr>
            <p:ph idx="1"/>
          </p:nvPr>
        </p:nvSpPr>
        <p:spPr>
          <a:xfrm>
            <a:off x="1246545" y="2097088"/>
            <a:ext cx="6404411" cy="3951197"/>
          </a:xfrm>
        </p:spPr>
        <p:txBody>
          <a:bodyPr>
            <a:normAutofit/>
          </a:bodyPr>
          <a:lstStyle/>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TPS, matriser m.m.</a:t>
            </a:r>
          </a:p>
          <a:p>
            <a:pPr>
              <a:spcBef>
                <a:spcPts val="500"/>
              </a:spcBef>
              <a:buClr>
                <a:srgbClr val="0E1676"/>
              </a:buClr>
              <a:defRPr/>
            </a:pPr>
            <a:r>
              <a:rPr lang="sv-SE" sz="3600" dirty="0">
                <a:solidFill>
                  <a:srgbClr val="606060"/>
                </a:solidFill>
                <a:latin typeface="Arial" pitchFamily="34" charset="0"/>
                <a:cs typeface="Arial" pitchFamily="34" charset="0"/>
                <a:sym typeface="Arial" pitchFamily="34" charset="0"/>
              </a:rPr>
              <a:t>Notering från och film</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Strategi 2</a:t>
            </a:r>
          </a:p>
          <a:p>
            <a:pPr lvl="2">
              <a:spcBef>
                <a:spcPts val="500"/>
              </a:spcBef>
              <a:buClr>
                <a:srgbClr val="0E1676"/>
              </a:buClr>
              <a:defRPr/>
            </a:pPr>
            <a:r>
              <a:rPr lang="sv-SE" sz="2400" dirty="0">
                <a:solidFill>
                  <a:srgbClr val="606060"/>
                </a:solidFill>
                <a:latin typeface="Arial" pitchFamily="34" charset="0"/>
                <a:cs typeface="Arial" pitchFamily="34" charset="0"/>
                <a:sym typeface="Arial" pitchFamily="34" charset="0"/>
              </a:rPr>
              <a:t>Tekniker</a:t>
            </a:r>
          </a:p>
          <a:p>
            <a:pPr lvl="2">
              <a:spcBef>
                <a:spcPts val="500"/>
              </a:spcBef>
              <a:buClr>
                <a:srgbClr val="0E1676"/>
              </a:buClr>
              <a:defRPr/>
            </a:pPr>
            <a:r>
              <a:rPr lang="sv-SE" sz="2400" dirty="0" smtClean="0">
                <a:solidFill>
                  <a:srgbClr val="606060"/>
                </a:solidFill>
                <a:latin typeface="Arial" pitchFamily="34" charset="0"/>
                <a:cs typeface="Arial" pitchFamily="34" charset="0"/>
                <a:sym typeface="Arial" pitchFamily="34" charset="0"/>
              </a:rPr>
              <a:t>Frågor</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Bloom</a:t>
            </a:r>
            <a:endParaRPr lang="sv-SE" sz="3600" dirty="0">
              <a:solidFill>
                <a:srgbClr val="606060"/>
              </a:solidFill>
              <a:latin typeface="Arial" pitchFamily="34" charset="0"/>
              <a:cs typeface="Arial" pitchFamily="34" charset="0"/>
              <a:sym typeface="Arial" pitchFamily="34" charset="0"/>
            </a:endParaRPr>
          </a:p>
          <a:p>
            <a:pPr>
              <a:spcBef>
                <a:spcPts val="500"/>
              </a:spcBef>
              <a:buClr>
                <a:srgbClr val="0E1676"/>
              </a:buClr>
              <a:defRPr/>
            </a:pPr>
            <a:endParaRPr lang="sv-SE" dirty="0"/>
          </a:p>
        </p:txBody>
      </p:sp>
      <p:sp>
        <p:nvSpPr>
          <p:cNvPr id="4" name="Platshållare för bildnummer 3"/>
          <p:cNvSpPr>
            <a:spLocks noGrp="1"/>
          </p:cNvSpPr>
          <p:nvPr>
            <p:ph type="sldNum" sz="quarter" idx="12"/>
          </p:nvPr>
        </p:nvSpPr>
        <p:spPr/>
        <p:txBody>
          <a:bodyPr/>
          <a:lstStyle/>
          <a:p>
            <a:fld id="{8D794C66-9947-44C3-80BD-73C9F91220D1}" type="slidenum">
              <a:rPr lang="sv-SE" smtClean="0"/>
              <a:t>3</a:t>
            </a:fld>
            <a:endParaRPr lang="sv-SE"/>
          </a:p>
        </p:txBody>
      </p:sp>
      <p:sp>
        <p:nvSpPr>
          <p:cNvPr id="5" name="AutoShape 6"/>
          <p:cNvSpPr>
            <a:spLocks/>
          </p:cNvSpPr>
          <p:nvPr/>
        </p:nvSpPr>
        <p:spPr bwMode="auto">
          <a:xfrm>
            <a:off x="6985000" y="2924175"/>
            <a:ext cx="1331913" cy="2233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5400" y="0"/>
                </a:lnTo>
                <a:lnTo>
                  <a:pt x="16200" y="0"/>
                </a:lnTo>
                <a:lnTo>
                  <a:pt x="21600" y="21600"/>
                </a:lnTo>
                <a:lnTo>
                  <a:pt x="0" y="21600"/>
                </a:lnTo>
                <a:close/>
              </a:path>
            </a:pathLst>
          </a:custGeom>
          <a:solidFill>
            <a:srgbClr val="FF0000"/>
          </a:solidFill>
          <a:ln>
            <a:noFill/>
          </a:ln>
          <a:effectLst>
            <a:outerShdw blurRad="38100" dist="23000" dir="5400000" algn="ctr" rotWithShape="0">
              <a:srgbClr val="000000">
                <a:alpha val="34998"/>
              </a:srgbClr>
            </a:outerShdw>
          </a:effectLst>
          <a:extLst>
            <a:ext uri="{91240B29-F687-4F45-9708-019B960494DF}">
              <a14:hiddenLine xmlns:a14="http://schemas.microsoft.com/office/drawing/2010/main" w="12700" cap="flat" cmpd="sng">
                <a:solidFill>
                  <a:srgbClr val="000000"/>
                </a:solidFill>
                <a:prstDash val="solid"/>
                <a:miter lim="0"/>
                <a:headEnd/>
                <a:tailEnd/>
              </a14:hiddenLine>
            </a:ext>
          </a:extLst>
        </p:spPr>
        <p:txBody>
          <a:bodyPr lIns="0" tIns="0" rIns="0" bIns="0" anchor="ctr"/>
          <a:lstStyle/>
          <a:p>
            <a:pPr>
              <a:defRPr/>
            </a:pPr>
            <a:endParaRPr lang="sv-SE">
              <a:latin typeface="Helvetica" charset="0"/>
              <a:ea typeface="Helvetica" charset="0"/>
              <a:cs typeface="Helvetica" charset="0"/>
              <a:sym typeface="Helvetica" charset="0"/>
            </a:endParaRPr>
          </a:p>
        </p:txBody>
      </p:sp>
      <p:sp>
        <p:nvSpPr>
          <p:cNvPr id="6" name="AutoShape 7"/>
          <p:cNvSpPr>
            <a:spLocks/>
          </p:cNvSpPr>
          <p:nvPr/>
        </p:nvSpPr>
        <p:spPr bwMode="auto">
          <a:xfrm>
            <a:off x="6985000" y="2528888"/>
            <a:ext cx="1331913" cy="2232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5400" y="0"/>
                </a:lnTo>
                <a:lnTo>
                  <a:pt x="16200" y="0"/>
                </a:lnTo>
                <a:lnTo>
                  <a:pt x="21600" y="21600"/>
                </a:lnTo>
                <a:lnTo>
                  <a:pt x="0" y="21600"/>
                </a:lnTo>
                <a:close/>
              </a:path>
            </a:pathLst>
          </a:custGeom>
          <a:solidFill>
            <a:srgbClr val="FFFF00"/>
          </a:solidFill>
          <a:ln>
            <a:noFill/>
          </a:ln>
          <a:effectLst>
            <a:outerShdw blurRad="38100" dist="23000" dir="5400000" algn="ctr" rotWithShape="0">
              <a:srgbClr val="000000">
                <a:alpha val="34998"/>
              </a:srgbClr>
            </a:outerShdw>
          </a:effectLst>
          <a:extLst>
            <a:ext uri="{91240B29-F687-4F45-9708-019B960494DF}">
              <a14:hiddenLine xmlns:a14="http://schemas.microsoft.com/office/drawing/2010/main" w="12700" cap="flat" cmpd="sng">
                <a:solidFill>
                  <a:srgbClr val="000000"/>
                </a:solidFill>
                <a:prstDash val="solid"/>
                <a:miter lim="0"/>
                <a:headEnd/>
                <a:tailEnd/>
              </a14:hiddenLine>
            </a:ext>
          </a:extLst>
        </p:spPr>
        <p:txBody>
          <a:bodyPr lIns="0" tIns="0" rIns="0" bIns="0" anchor="ctr"/>
          <a:lstStyle/>
          <a:p>
            <a:pPr>
              <a:defRPr/>
            </a:pPr>
            <a:endParaRPr lang="sv-SE">
              <a:latin typeface="Helvetica" charset="0"/>
              <a:ea typeface="Helvetica" charset="0"/>
              <a:cs typeface="Helvetica" charset="0"/>
              <a:sym typeface="Helvetica" charset="0"/>
            </a:endParaRPr>
          </a:p>
        </p:txBody>
      </p:sp>
      <p:sp>
        <p:nvSpPr>
          <p:cNvPr id="7" name="AutoShape 8"/>
          <p:cNvSpPr>
            <a:spLocks/>
          </p:cNvSpPr>
          <p:nvPr/>
        </p:nvSpPr>
        <p:spPr bwMode="auto">
          <a:xfrm>
            <a:off x="6985000" y="2097088"/>
            <a:ext cx="1331913" cy="2232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5400" y="0"/>
                </a:lnTo>
                <a:lnTo>
                  <a:pt x="16200" y="0"/>
                </a:lnTo>
                <a:lnTo>
                  <a:pt x="21600" y="21600"/>
                </a:lnTo>
                <a:lnTo>
                  <a:pt x="0" y="21600"/>
                </a:lnTo>
                <a:close/>
              </a:path>
            </a:pathLst>
          </a:custGeom>
          <a:solidFill>
            <a:srgbClr val="008000"/>
          </a:solidFill>
          <a:ln>
            <a:noFill/>
          </a:ln>
          <a:effectLst>
            <a:outerShdw blurRad="38100" dist="23000" dir="5400000" algn="ctr" rotWithShape="0">
              <a:srgbClr val="000000">
                <a:alpha val="34998"/>
              </a:srgbClr>
            </a:outerShdw>
          </a:effectLst>
          <a:extLst>
            <a:ext uri="{91240B29-F687-4F45-9708-019B960494DF}">
              <a14:hiddenLine xmlns:a14="http://schemas.microsoft.com/office/drawing/2010/main" w="12700" cap="flat" cmpd="sng">
                <a:solidFill>
                  <a:srgbClr val="000000"/>
                </a:solidFill>
                <a:prstDash val="solid"/>
                <a:miter lim="0"/>
                <a:headEnd/>
                <a:tailEnd/>
              </a14:hiddenLine>
            </a:ext>
          </a:extLst>
        </p:spPr>
        <p:txBody>
          <a:bodyPr lIns="0" tIns="0" rIns="0" bIns="0" anchor="ctr"/>
          <a:lstStyle/>
          <a:p>
            <a:pPr>
              <a:defRPr/>
            </a:pPr>
            <a:endParaRPr lang="sv-SE">
              <a:latin typeface="Helvetica" charset="0"/>
              <a:ea typeface="Helvetica" charset="0"/>
              <a:cs typeface="Helvetica" charset="0"/>
              <a:sym typeface="Helvetica" charset="0"/>
            </a:endParaRPr>
          </a:p>
        </p:txBody>
      </p:sp>
    </p:spTree>
    <p:extLst>
      <p:ext uri="{BB962C8B-B14F-4D97-AF65-F5344CB8AC3E}">
        <p14:creationId xmlns:p14="http://schemas.microsoft.com/office/powerpoint/2010/main" val="255128913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42105" y="905014"/>
            <a:ext cx="7070621" cy="2898158"/>
          </a:xfrm>
        </p:spPr>
        <p:txBody>
          <a:bodyPr/>
          <a:lstStyle/>
          <a:p>
            <a:pPr>
              <a:defRPr/>
            </a:pPr>
            <a:r>
              <a:rPr lang="sv-SE" sz="4800" dirty="0">
                <a:solidFill>
                  <a:schemeClr val="accent2"/>
                </a:solidFill>
                <a:hlinkClick r:id="rId3"/>
              </a:rPr>
              <a:t>De här teknikerna </a:t>
            </a:r>
            <a:r>
              <a:rPr lang="sv-SE" sz="4800" dirty="0" smtClean="0">
                <a:solidFill>
                  <a:schemeClr val="accent2"/>
                </a:solidFill>
                <a:hlinkClick r:id="rId3"/>
              </a:rPr>
              <a:t>använder jag idag för att </a:t>
            </a:r>
            <a:r>
              <a:rPr lang="sv-SE" sz="4800" i="1" dirty="0" smtClean="0">
                <a:solidFill>
                  <a:schemeClr val="accent2"/>
                </a:solidFill>
                <a:hlinkClick r:id="rId3"/>
              </a:rPr>
              <a:t>snabbt</a:t>
            </a:r>
            <a:r>
              <a:rPr lang="sv-SE" sz="4800" dirty="0" smtClean="0">
                <a:solidFill>
                  <a:schemeClr val="accent2"/>
                </a:solidFill>
                <a:hlinkClick r:id="rId3"/>
              </a:rPr>
              <a:t> se </a:t>
            </a:r>
            <a:r>
              <a:rPr lang="sv-SE" sz="4800" i="1" dirty="0" smtClean="0">
                <a:solidFill>
                  <a:schemeClr val="accent2"/>
                </a:solidFill>
                <a:hlinkClick r:id="rId3"/>
              </a:rPr>
              <a:t>hela</a:t>
            </a:r>
            <a:r>
              <a:rPr lang="sv-SE" sz="4800" dirty="0" smtClean="0">
                <a:solidFill>
                  <a:schemeClr val="accent2"/>
                </a:solidFill>
                <a:hlinkClick r:id="rId3"/>
              </a:rPr>
              <a:t> klassens lärande.</a:t>
            </a:r>
            <a:endParaRPr lang="sv-SE" sz="4800" dirty="0">
              <a:solidFill>
                <a:schemeClr val="accent2"/>
              </a:solidFill>
            </a:endParaRPr>
          </a:p>
        </p:txBody>
      </p:sp>
      <p:sp>
        <p:nvSpPr>
          <p:cNvPr id="3" name="Platshållare för innehåll 2"/>
          <p:cNvSpPr>
            <a:spLocks noGrp="1"/>
          </p:cNvSpPr>
          <p:nvPr>
            <p:ph idx="1"/>
          </p:nvPr>
        </p:nvSpPr>
        <p:spPr>
          <a:xfrm>
            <a:off x="1270516" y="3803172"/>
            <a:ext cx="7683690" cy="2714174"/>
          </a:xfrm>
        </p:spPr>
        <p:txBody>
          <a:bodyPr>
            <a:normAutofit/>
          </a:bodyPr>
          <a:lstStyle/>
          <a:p>
            <a:pPr marL="0" indent="0">
              <a:buNone/>
            </a:pPr>
            <a:r>
              <a:rPr lang="fr-FR" sz="4400" dirty="0">
                <a:solidFill>
                  <a:srgbClr val="606060"/>
                </a:solidFill>
                <a:latin typeface="Arial" pitchFamily="34" charset="0"/>
                <a:cs typeface="Arial" pitchFamily="34" charset="0"/>
              </a:rPr>
              <a:t>govote.at </a:t>
            </a:r>
          </a:p>
          <a:p>
            <a:pPr marL="0" indent="0">
              <a:buNone/>
            </a:pPr>
            <a:r>
              <a:rPr lang="fr-FR" sz="4400" dirty="0">
                <a:solidFill>
                  <a:srgbClr val="606060"/>
                </a:solidFill>
                <a:latin typeface="Arial" pitchFamily="34" charset="0"/>
                <a:cs typeface="Arial" pitchFamily="34" charset="0"/>
              </a:rPr>
              <a:t>code 13 47 24</a:t>
            </a:r>
            <a:endParaRPr lang="sv-SE" sz="4400" dirty="0">
              <a:solidFill>
                <a:srgbClr val="606060"/>
              </a:solidFill>
              <a:latin typeface="Arial" pitchFamily="34" charset="0"/>
              <a:cs typeface="Arial" pitchFamily="34" charset="0"/>
            </a:endParaRPr>
          </a:p>
        </p:txBody>
      </p:sp>
      <p:sp>
        <p:nvSpPr>
          <p:cNvPr id="4" name="Platshållare för bildnummer 3"/>
          <p:cNvSpPr>
            <a:spLocks noGrp="1"/>
          </p:cNvSpPr>
          <p:nvPr>
            <p:ph type="sldNum" sz="quarter" idx="12"/>
          </p:nvPr>
        </p:nvSpPr>
        <p:spPr/>
        <p:txBody>
          <a:bodyPr/>
          <a:lstStyle/>
          <a:p>
            <a:fld id="{8D794C66-9947-44C3-80BD-73C9F91220D1}" type="slidenum">
              <a:rPr lang="sv-SE" smtClean="0"/>
              <a:t>4</a:t>
            </a:fld>
            <a:endParaRPr lang="sv-SE"/>
          </a:p>
        </p:txBody>
      </p:sp>
    </p:spTree>
    <p:extLst>
      <p:ext uri="{BB962C8B-B14F-4D97-AF65-F5344CB8AC3E}">
        <p14:creationId xmlns:p14="http://schemas.microsoft.com/office/powerpoint/2010/main" val="38272183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8D794C66-9947-44C3-80BD-73C9F91220D1}" type="slidenum">
              <a:rPr lang="sv-SE" smtClean="0"/>
              <a:t>5</a:t>
            </a:fld>
            <a:endParaRPr lang="sv-SE"/>
          </a:p>
        </p:txBody>
      </p:sp>
      <p:pic>
        <p:nvPicPr>
          <p:cNvPr id="5" name="Picture 9" descr="3d48_6826688.png">
            <a:hlinkClick r:id="rId3"/>
          </p:cNvPr>
          <p:cNvPicPr>
            <a:picLocks noChangeAspect="1"/>
          </p:cNvPicPr>
          <p:nvPr/>
        </p:nvPicPr>
        <p:blipFill rotWithShape="1">
          <a:blip r:embed="rId4">
            <a:extLst>
              <a:ext uri="{28A0092B-C50C-407E-A947-70E740481C1C}">
                <a14:useLocalDpi xmlns:a14="http://schemas.microsoft.com/office/drawing/2010/main" val="0"/>
              </a:ext>
            </a:extLst>
          </a:blip>
          <a:srcRect t="13075" r="6944" b="12625"/>
          <a:stretch/>
        </p:blipFill>
        <p:spPr bwMode="auto">
          <a:xfrm>
            <a:off x="3162300" y="289488"/>
            <a:ext cx="4838700" cy="386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 name="Picture 10" descr="basket-itemno-9.png">
            <a:hlinkClick r:id="rId5"/>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619632"/>
            <a:ext cx="4183556" cy="4131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223350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0111872" presetClass="entr" presetSubtype="140109136" fill="hold"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140111872" presetClass="entr" presetSubtype="140109736" fill="hold" nodeType="afterEffect">
                                  <p:stCondLst>
                                    <p:cond delay="0"/>
                                  </p:stCondLst>
                                  <p:childTnLst>
                                    <p:set>
                                      <p:cBhvr>
                                        <p:cTn id="9"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317923" y="3104230"/>
            <a:ext cx="6004523" cy="3046613"/>
          </a:xfrm>
        </p:spPr>
        <p:txBody>
          <a:bodyPr>
            <a:noAutofit/>
          </a:bodyPr>
          <a:lstStyle/>
          <a:p>
            <a:r>
              <a:rPr lang="sv-SE" sz="4400" dirty="0" smtClean="0">
                <a:solidFill>
                  <a:srgbClr val="606060"/>
                </a:solidFill>
                <a:latin typeface="Arial" pitchFamily="34" charset="0"/>
                <a:cs typeface="Arial" pitchFamily="34" charset="0"/>
              </a:rPr>
              <a:t>Påståenden</a:t>
            </a:r>
          </a:p>
          <a:p>
            <a:r>
              <a:rPr lang="sv-SE" sz="4400" dirty="0" smtClean="0">
                <a:solidFill>
                  <a:srgbClr val="606060"/>
                </a:solidFill>
                <a:latin typeface="Arial" pitchFamily="34" charset="0"/>
                <a:cs typeface="Arial" pitchFamily="34" charset="0"/>
              </a:rPr>
              <a:t>Varför- </a:t>
            </a:r>
            <a:r>
              <a:rPr lang="sv-SE" sz="4400" dirty="0">
                <a:solidFill>
                  <a:srgbClr val="606060"/>
                </a:solidFill>
                <a:latin typeface="Arial" pitchFamily="34" charset="0"/>
                <a:cs typeface="Arial" pitchFamily="34" charset="0"/>
              </a:rPr>
              <a:t>eller </a:t>
            </a:r>
            <a:r>
              <a:rPr lang="sv-SE" sz="4400" dirty="0" smtClean="0">
                <a:solidFill>
                  <a:srgbClr val="606060"/>
                </a:solidFill>
                <a:latin typeface="Arial" pitchFamily="34" charset="0"/>
                <a:cs typeface="Arial" pitchFamily="34" charset="0"/>
              </a:rPr>
              <a:t>hur-frågor</a:t>
            </a:r>
            <a:r>
              <a:rPr lang="sv-SE" sz="4400" dirty="0">
                <a:solidFill>
                  <a:srgbClr val="606060"/>
                </a:solidFill>
                <a:latin typeface="Arial" pitchFamily="34" charset="0"/>
                <a:cs typeface="Arial" pitchFamily="34" charset="0"/>
              </a:rPr>
              <a:t>?</a:t>
            </a:r>
          </a:p>
          <a:p>
            <a:r>
              <a:rPr lang="sv-SE" sz="4400" dirty="0">
                <a:solidFill>
                  <a:srgbClr val="606060"/>
                </a:solidFill>
                <a:latin typeface="Arial" pitchFamily="34" charset="0"/>
                <a:cs typeface="Arial" pitchFamily="34" charset="0"/>
              </a:rPr>
              <a:t>Kontraster</a:t>
            </a:r>
          </a:p>
        </p:txBody>
      </p:sp>
      <p:sp>
        <p:nvSpPr>
          <p:cNvPr id="4" name="Platshållare för bildnummer 3"/>
          <p:cNvSpPr>
            <a:spLocks noGrp="1"/>
          </p:cNvSpPr>
          <p:nvPr>
            <p:ph type="sldNum" sz="quarter" idx="12"/>
          </p:nvPr>
        </p:nvSpPr>
        <p:spPr/>
        <p:txBody>
          <a:bodyPr/>
          <a:lstStyle/>
          <a:p>
            <a:fld id="{8D794C66-9947-44C3-80BD-73C9F91220D1}" type="slidenum">
              <a:rPr lang="sv-SE" smtClean="0"/>
              <a:t>6</a:t>
            </a:fld>
            <a:endParaRPr lang="sv-SE"/>
          </a:p>
        </p:txBody>
      </p:sp>
      <p:pic>
        <p:nvPicPr>
          <p:cNvPr id="7" name="Bildobjekt 6"/>
          <p:cNvPicPr>
            <a:picLocks noChangeAspect="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ackgroundRemoval t="3078" b="100000" l="9947" r="90586"/>
                    </a14:imgEffect>
                  </a14:imgLayer>
                </a14:imgProps>
              </a:ext>
              <a:ext uri="{28A0092B-C50C-407E-A947-70E740481C1C}">
                <a14:useLocalDpi xmlns:a14="http://schemas.microsoft.com/office/drawing/2010/main" val="0"/>
              </a:ext>
            </a:extLst>
          </a:blip>
          <a:stretch>
            <a:fillRect/>
          </a:stretch>
        </p:blipFill>
        <p:spPr>
          <a:xfrm>
            <a:off x="4528510" y="523803"/>
            <a:ext cx="4023360" cy="2708443"/>
          </a:xfrm>
          <a:prstGeom prst="rect">
            <a:avLst/>
          </a:prstGeom>
        </p:spPr>
      </p:pic>
    </p:spTree>
    <p:extLst>
      <p:ext uri="{BB962C8B-B14F-4D97-AF65-F5344CB8AC3E}">
        <p14:creationId xmlns:p14="http://schemas.microsoft.com/office/powerpoint/2010/main" val="30730699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repeatCount="indefinite" fill="hold" nodeType="clickEffect">
                                  <p:stCondLst>
                                    <p:cond delay="0"/>
                                  </p:stCondLst>
                                  <p:endCondLst>
                                    <p:cond evt="onNext" delay="0">
                                      <p:tgtEl>
                                        <p:sldTgt/>
                                      </p:tgtEl>
                                    </p:cond>
                                  </p:end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44843" y="370703"/>
            <a:ext cx="8509363" cy="6308429"/>
          </a:xfrm>
        </p:spPr>
        <p:txBody>
          <a:bodyPr>
            <a:normAutofit fontScale="77500" lnSpcReduction="20000"/>
          </a:bodyPr>
          <a:lstStyle/>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Berätta för mig om uppgiften. Vad vet du om uppgiften? Kan du beskriva uppgiften för någon annan?</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Har du mött en liknande uppgift tidigare? </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Vilka kunskaper tror du att du kan behöva?</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Vad är lika… Vad är annorlunda…?</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Har du ett förslag?...en hypotes?...gissning?</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Vad skulle hända om…? Är det alltid sant att…? Kan du bevisa…?</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Kan du hitta en annan metod?</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Kan du förklara…förbättra din förklaring?</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Vad har du kommit fram till? Vilket råd skulle du ge någon annan…?</a:t>
            </a:r>
          </a:p>
          <a:p>
            <a:pPr>
              <a:spcBef>
                <a:spcPts val="500"/>
              </a:spcBef>
              <a:buClr>
                <a:srgbClr val="0E1676"/>
              </a:buClr>
              <a:defRPr/>
            </a:pPr>
            <a:r>
              <a:rPr lang="sv-SE" sz="3600" dirty="0" smtClean="0">
                <a:solidFill>
                  <a:srgbClr val="606060"/>
                </a:solidFill>
                <a:latin typeface="Arial" pitchFamily="34" charset="0"/>
                <a:cs typeface="Arial" pitchFamily="34" charset="0"/>
                <a:sym typeface="Arial" pitchFamily="34" charset="0"/>
              </a:rPr>
              <a:t>Vad var svårt/enkelt med denna uppgift?</a:t>
            </a:r>
            <a:endParaRPr lang="sv-SE" sz="3600" dirty="0">
              <a:solidFill>
                <a:srgbClr val="606060"/>
              </a:solidFill>
              <a:latin typeface="Arial" pitchFamily="34" charset="0"/>
              <a:cs typeface="Arial" pitchFamily="34" charset="0"/>
              <a:sym typeface="Arial" pitchFamily="34" charset="0"/>
            </a:endParaRPr>
          </a:p>
          <a:p>
            <a:pPr>
              <a:spcBef>
                <a:spcPts val="500"/>
              </a:spcBef>
              <a:buClr>
                <a:srgbClr val="0E1676"/>
              </a:buClr>
              <a:defRPr/>
            </a:pPr>
            <a:endParaRPr lang="sv-SE" dirty="0"/>
          </a:p>
        </p:txBody>
      </p:sp>
      <p:sp>
        <p:nvSpPr>
          <p:cNvPr id="4" name="Platshållare för bildnummer 3"/>
          <p:cNvSpPr>
            <a:spLocks noGrp="1"/>
          </p:cNvSpPr>
          <p:nvPr>
            <p:ph type="sldNum" sz="quarter" idx="12"/>
          </p:nvPr>
        </p:nvSpPr>
        <p:spPr/>
        <p:txBody>
          <a:bodyPr/>
          <a:lstStyle/>
          <a:p>
            <a:fld id="{8D794C66-9947-44C3-80BD-73C9F91220D1}" type="slidenum">
              <a:rPr lang="sv-SE" smtClean="0"/>
              <a:t>7</a:t>
            </a:fld>
            <a:endParaRPr lang="sv-SE"/>
          </a:p>
        </p:txBody>
      </p:sp>
    </p:spTree>
    <p:extLst>
      <p:ext uri="{BB962C8B-B14F-4D97-AF65-F5344CB8AC3E}">
        <p14:creationId xmlns:p14="http://schemas.microsoft.com/office/powerpoint/2010/main" val="102264472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8D794C66-9947-44C3-80BD-73C9F91220D1}" type="slidenum">
              <a:rPr lang="sv-SE" smtClean="0"/>
              <a:t>8</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1332647568"/>
              </p:ext>
            </p:extLst>
          </p:nvPr>
        </p:nvGraphicFramePr>
        <p:xfrm>
          <a:off x="653141" y="359231"/>
          <a:ext cx="8301064" cy="6052248"/>
        </p:xfrm>
        <a:graphic>
          <a:graphicData uri="http://schemas.openxmlformats.org/drawingml/2006/table">
            <a:tbl>
              <a:tblPr firstRow="1" firstCol="1" bandRow="1" bandCol="1">
                <a:tableStyleId>{5C22544A-7EE6-4342-B048-85BDC9FD1C3A}</a:tableStyleId>
              </a:tblPr>
              <a:tblGrid>
                <a:gridCol w="535577"/>
                <a:gridCol w="1162595"/>
                <a:gridCol w="627018"/>
                <a:gridCol w="995979"/>
                <a:gridCol w="995979"/>
                <a:gridCol w="995979"/>
                <a:gridCol w="995979"/>
                <a:gridCol w="995979"/>
                <a:gridCol w="995979"/>
              </a:tblGrid>
              <a:tr h="409946">
                <a:tc rowSpan="3" gridSpan="3">
                  <a:txBody>
                    <a:bodyPr/>
                    <a:lstStyle/>
                    <a:p>
                      <a:pPr algn="ctr">
                        <a:lnSpc>
                          <a:spcPct val="115000"/>
                        </a:lnSpc>
                        <a:spcAft>
                          <a:spcPts val="0"/>
                        </a:spcAft>
                      </a:pPr>
                      <a:r>
                        <a:rPr lang="sv-SE" sz="2800" dirty="0">
                          <a:effectLst/>
                        </a:rPr>
                        <a:t>Blooms reviderade </a:t>
                      </a:r>
                      <a:r>
                        <a:rPr lang="sv-SE" sz="2800" dirty="0" smtClean="0">
                          <a:effectLst/>
                        </a:rPr>
                        <a:t>taxonomi</a:t>
                      </a:r>
                      <a:endParaRPr lang="sv-SE" sz="2800" dirty="0">
                        <a:effectLst/>
                      </a:endParaRPr>
                    </a:p>
                  </a:txBody>
                  <a:tcPr marL="31223" marR="31223" marT="0" marB="0" anchor="ctr"/>
                </a:tc>
                <a:tc rowSpan="3" hMerge="1">
                  <a:txBody>
                    <a:bodyPr/>
                    <a:lstStyle/>
                    <a:p>
                      <a:endParaRPr lang="sv-SE"/>
                    </a:p>
                  </a:txBody>
                  <a:tcPr/>
                </a:tc>
                <a:tc rowSpan="3" hMerge="1">
                  <a:txBody>
                    <a:bodyPr/>
                    <a:lstStyle/>
                    <a:p>
                      <a:endParaRPr lang="sv-SE"/>
                    </a:p>
                  </a:txBody>
                  <a:tcPr/>
                </a:tc>
                <a:tc gridSpan="6">
                  <a:txBody>
                    <a:bodyPr/>
                    <a:lstStyle/>
                    <a:p>
                      <a:pPr algn="ctr">
                        <a:lnSpc>
                          <a:spcPct val="115000"/>
                        </a:lnSpc>
                        <a:spcAft>
                          <a:spcPts val="0"/>
                        </a:spcAft>
                      </a:pPr>
                      <a:r>
                        <a:rPr lang="sv-SE" sz="2400" dirty="0">
                          <a:effectLst/>
                        </a:rPr>
                        <a:t>Kognitiva processer</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r>
              <a:tr h="636019">
                <a:tc gridSpan="3" vMerge="1">
                  <a:txBody>
                    <a:bodyPr/>
                    <a:lstStyle/>
                    <a:p>
                      <a:endParaRPr lang="sv-SE"/>
                    </a:p>
                  </a:txBody>
                  <a:tcPr/>
                </a:tc>
                <a:tc hMerge="1" vMerge="1">
                  <a:txBody>
                    <a:bodyPr/>
                    <a:lstStyle/>
                    <a:p>
                      <a:endParaRPr lang="sv-SE"/>
                    </a:p>
                  </a:txBody>
                  <a:tcPr/>
                </a:tc>
                <a:tc hMerge="1" vMerge="1">
                  <a:txBody>
                    <a:bodyPr/>
                    <a:lstStyle/>
                    <a:p>
                      <a:endParaRPr lang="sv-SE"/>
                    </a:p>
                  </a:txBody>
                  <a:tcPr/>
                </a:tc>
                <a:tc>
                  <a:txBody>
                    <a:bodyPr/>
                    <a:lstStyle/>
                    <a:p>
                      <a:pPr algn="l">
                        <a:lnSpc>
                          <a:spcPct val="115000"/>
                        </a:lnSpc>
                        <a:spcAft>
                          <a:spcPts val="0"/>
                        </a:spcAft>
                      </a:pPr>
                      <a:r>
                        <a:rPr lang="sv-SE" sz="1800" dirty="0">
                          <a:effectLst/>
                        </a:rPr>
                        <a:t>Minnas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1800" dirty="0">
                          <a:effectLst/>
                        </a:rPr>
                        <a:t>Förstå</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1800" dirty="0" smtClean="0">
                          <a:effectLst/>
                        </a:rPr>
                        <a:t>Tillämpa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1800" dirty="0" smtClean="0">
                          <a:effectLst/>
                        </a:rPr>
                        <a:t>Analys-era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1800" dirty="0">
                          <a:effectLst/>
                        </a:rPr>
                        <a:t>Värdera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1800" dirty="0">
                          <a:effectLst/>
                        </a:rPr>
                        <a:t>Skapa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r>
              <a:tr h="844551">
                <a:tc gridSpan="3" vMerge="1">
                  <a:txBody>
                    <a:bodyPr/>
                    <a:lstStyle/>
                    <a:p>
                      <a:endParaRPr lang="sv-SE"/>
                    </a:p>
                  </a:txBody>
                  <a:tcPr/>
                </a:tc>
                <a:tc hMerge="1" vMerge="1">
                  <a:txBody>
                    <a:bodyPr/>
                    <a:lstStyle/>
                    <a:p>
                      <a:endParaRPr lang="sv-SE"/>
                    </a:p>
                  </a:txBody>
                  <a:tcPr/>
                </a:tc>
                <a:tc hMerge="1" vMerge="1">
                  <a:txBody>
                    <a:bodyPr/>
                    <a:lstStyle/>
                    <a:p>
                      <a:endParaRPr lang="sv-SE"/>
                    </a:p>
                  </a:txBody>
                  <a:tcPr/>
                </a:tc>
                <a:tc>
                  <a:txBody>
                    <a:bodyPr/>
                    <a:lstStyle/>
                    <a:p>
                      <a:pPr algn="l">
                        <a:lnSpc>
                          <a:spcPct val="115000"/>
                        </a:lnSpc>
                        <a:spcAft>
                          <a:spcPts val="0"/>
                        </a:spcAft>
                      </a:pPr>
                      <a:r>
                        <a:rPr lang="sv-SE" sz="500" dirty="0">
                          <a:effectLst/>
                        </a:rPr>
                        <a:t>Känna igen</a:t>
                      </a:r>
                    </a:p>
                    <a:p>
                      <a:pPr algn="l">
                        <a:lnSpc>
                          <a:spcPct val="115000"/>
                        </a:lnSpc>
                        <a:spcAft>
                          <a:spcPts val="0"/>
                        </a:spcAft>
                      </a:pPr>
                      <a:r>
                        <a:rPr lang="sv-SE" sz="500" dirty="0">
                          <a:effectLst/>
                        </a:rPr>
                        <a:t>Komma ihåg</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a:txBody>
                    <a:bodyPr/>
                    <a:lstStyle/>
                    <a:p>
                      <a:pPr algn="l">
                        <a:lnSpc>
                          <a:spcPct val="115000"/>
                        </a:lnSpc>
                        <a:spcAft>
                          <a:spcPts val="0"/>
                        </a:spcAft>
                      </a:pPr>
                      <a:r>
                        <a:rPr lang="sv-SE" sz="500" dirty="0">
                          <a:effectLst/>
                        </a:rPr>
                        <a:t>Tolka</a:t>
                      </a:r>
                    </a:p>
                    <a:p>
                      <a:pPr algn="l">
                        <a:lnSpc>
                          <a:spcPct val="115000"/>
                        </a:lnSpc>
                        <a:spcAft>
                          <a:spcPts val="0"/>
                        </a:spcAft>
                      </a:pPr>
                      <a:r>
                        <a:rPr lang="sv-SE" sz="500" dirty="0">
                          <a:effectLst/>
                        </a:rPr>
                        <a:t>Exemplifiera</a:t>
                      </a:r>
                    </a:p>
                    <a:p>
                      <a:pPr algn="l">
                        <a:lnSpc>
                          <a:spcPct val="115000"/>
                        </a:lnSpc>
                        <a:spcAft>
                          <a:spcPts val="0"/>
                        </a:spcAft>
                      </a:pPr>
                      <a:r>
                        <a:rPr lang="sv-SE" sz="500" dirty="0">
                          <a:effectLst/>
                        </a:rPr>
                        <a:t>Klassificera</a:t>
                      </a:r>
                    </a:p>
                    <a:p>
                      <a:pPr algn="l">
                        <a:lnSpc>
                          <a:spcPct val="115000"/>
                        </a:lnSpc>
                        <a:spcAft>
                          <a:spcPts val="0"/>
                        </a:spcAft>
                      </a:pPr>
                      <a:r>
                        <a:rPr lang="sv-SE" sz="500" dirty="0">
                          <a:effectLst/>
                        </a:rPr>
                        <a:t>Sammanfatta</a:t>
                      </a:r>
                    </a:p>
                    <a:p>
                      <a:pPr algn="l">
                        <a:lnSpc>
                          <a:spcPct val="115000"/>
                        </a:lnSpc>
                        <a:spcAft>
                          <a:spcPts val="0"/>
                        </a:spcAft>
                      </a:pPr>
                      <a:r>
                        <a:rPr lang="sv-SE" sz="500" dirty="0">
                          <a:effectLst/>
                        </a:rPr>
                        <a:t>Dra slutsatser</a:t>
                      </a:r>
                    </a:p>
                    <a:p>
                      <a:pPr algn="l">
                        <a:lnSpc>
                          <a:spcPct val="115000"/>
                        </a:lnSpc>
                        <a:spcAft>
                          <a:spcPts val="0"/>
                        </a:spcAft>
                      </a:pPr>
                      <a:r>
                        <a:rPr lang="sv-SE" sz="500" dirty="0">
                          <a:effectLst/>
                        </a:rPr>
                        <a:t>Jämföra</a:t>
                      </a:r>
                    </a:p>
                    <a:p>
                      <a:pPr algn="l">
                        <a:lnSpc>
                          <a:spcPct val="115000"/>
                        </a:lnSpc>
                        <a:spcAft>
                          <a:spcPts val="0"/>
                        </a:spcAft>
                      </a:pPr>
                      <a:r>
                        <a:rPr lang="sv-SE" sz="500" dirty="0">
                          <a:effectLst/>
                        </a:rPr>
                        <a:t>Förklara</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a:txBody>
                    <a:bodyPr/>
                    <a:lstStyle/>
                    <a:p>
                      <a:pPr algn="l">
                        <a:lnSpc>
                          <a:spcPct val="115000"/>
                        </a:lnSpc>
                        <a:spcAft>
                          <a:spcPts val="0"/>
                        </a:spcAft>
                      </a:pPr>
                      <a:r>
                        <a:rPr lang="sv-SE" sz="500" dirty="0">
                          <a:effectLst/>
                        </a:rPr>
                        <a:t>Verkställa</a:t>
                      </a:r>
                    </a:p>
                    <a:p>
                      <a:pPr algn="l">
                        <a:lnSpc>
                          <a:spcPct val="115000"/>
                        </a:lnSpc>
                        <a:spcAft>
                          <a:spcPts val="0"/>
                        </a:spcAft>
                      </a:pPr>
                      <a:r>
                        <a:rPr lang="sv-SE" sz="500" dirty="0">
                          <a:effectLst/>
                        </a:rPr>
                        <a:t>Applicera</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a:txBody>
                    <a:bodyPr/>
                    <a:lstStyle/>
                    <a:p>
                      <a:pPr algn="l">
                        <a:lnSpc>
                          <a:spcPct val="115000"/>
                        </a:lnSpc>
                        <a:spcAft>
                          <a:spcPts val="0"/>
                        </a:spcAft>
                      </a:pPr>
                      <a:r>
                        <a:rPr lang="sv-SE" sz="500" dirty="0">
                          <a:effectLst/>
                        </a:rPr>
                        <a:t>Särskilja</a:t>
                      </a:r>
                    </a:p>
                    <a:p>
                      <a:pPr algn="l">
                        <a:lnSpc>
                          <a:spcPct val="115000"/>
                        </a:lnSpc>
                        <a:spcAft>
                          <a:spcPts val="0"/>
                        </a:spcAft>
                      </a:pPr>
                      <a:r>
                        <a:rPr lang="sv-SE" sz="500" dirty="0">
                          <a:effectLst/>
                        </a:rPr>
                        <a:t>Organisera</a:t>
                      </a:r>
                    </a:p>
                    <a:p>
                      <a:pPr algn="l">
                        <a:lnSpc>
                          <a:spcPct val="115000"/>
                        </a:lnSpc>
                        <a:spcAft>
                          <a:spcPts val="0"/>
                        </a:spcAft>
                      </a:pPr>
                      <a:r>
                        <a:rPr lang="sv-SE" sz="500" dirty="0">
                          <a:effectLst/>
                        </a:rPr>
                        <a:t>Tillskriva</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a:txBody>
                    <a:bodyPr/>
                    <a:lstStyle/>
                    <a:p>
                      <a:pPr algn="l">
                        <a:lnSpc>
                          <a:spcPct val="115000"/>
                        </a:lnSpc>
                        <a:spcAft>
                          <a:spcPts val="0"/>
                        </a:spcAft>
                      </a:pPr>
                      <a:r>
                        <a:rPr lang="sv-SE" sz="500" dirty="0">
                          <a:effectLst/>
                        </a:rPr>
                        <a:t>Kontrollera</a:t>
                      </a:r>
                    </a:p>
                    <a:p>
                      <a:pPr algn="l">
                        <a:lnSpc>
                          <a:spcPct val="115000"/>
                        </a:lnSpc>
                        <a:spcAft>
                          <a:spcPts val="0"/>
                        </a:spcAft>
                      </a:pPr>
                      <a:r>
                        <a:rPr lang="sv-SE" sz="500" dirty="0">
                          <a:effectLst/>
                        </a:rPr>
                        <a:t>Kritisera</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a:txBody>
                    <a:bodyPr/>
                    <a:lstStyle/>
                    <a:p>
                      <a:pPr algn="l">
                        <a:lnSpc>
                          <a:spcPct val="115000"/>
                        </a:lnSpc>
                        <a:spcAft>
                          <a:spcPts val="0"/>
                        </a:spcAft>
                      </a:pPr>
                      <a:r>
                        <a:rPr lang="sv-SE" sz="500" dirty="0">
                          <a:effectLst/>
                        </a:rPr>
                        <a:t>Generalisera</a:t>
                      </a:r>
                    </a:p>
                    <a:p>
                      <a:pPr algn="l">
                        <a:lnSpc>
                          <a:spcPct val="115000"/>
                        </a:lnSpc>
                        <a:spcAft>
                          <a:spcPts val="0"/>
                        </a:spcAft>
                      </a:pPr>
                      <a:r>
                        <a:rPr lang="sv-SE" sz="500" dirty="0">
                          <a:effectLst/>
                        </a:rPr>
                        <a:t>Planera</a:t>
                      </a:r>
                    </a:p>
                    <a:p>
                      <a:pPr algn="l">
                        <a:lnSpc>
                          <a:spcPct val="115000"/>
                        </a:lnSpc>
                        <a:spcAft>
                          <a:spcPts val="0"/>
                        </a:spcAft>
                      </a:pPr>
                      <a:r>
                        <a:rPr lang="sv-SE" sz="500" dirty="0">
                          <a:effectLst/>
                        </a:rPr>
                        <a:t>Producera</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r>
              <a:tr h="456378">
                <a:tc rowSpan="11">
                  <a:txBody>
                    <a:bodyPr/>
                    <a:lstStyle/>
                    <a:p>
                      <a:pPr marL="71755" marR="71755" algn="ctr">
                        <a:lnSpc>
                          <a:spcPct val="115000"/>
                        </a:lnSpc>
                        <a:spcAft>
                          <a:spcPts val="0"/>
                        </a:spcAft>
                      </a:pPr>
                      <a:r>
                        <a:rPr lang="sv-SE" sz="2400" dirty="0">
                          <a:effectLst/>
                        </a:rPr>
                        <a:t>Kunskapsdimensionen</a:t>
                      </a:r>
                      <a:endParaRPr lang="sv-S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vert="vert270"/>
                </a:tc>
                <a:tc rowSpan="2">
                  <a:txBody>
                    <a:bodyPr/>
                    <a:lstStyle/>
                    <a:p>
                      <a:pPr algn="l">
                        <a:lnSpc>
                          <a:spcPct val="115000"/>
                        </a:lnSpc>
                        <a:spcAft>
                          <a:spcPts val="0"/>
                        </a:spcAft>
                      </a:pPr>
                      <a:r>
                        <a:rPr lang="sv-SE" sz="1800" dirty="0">
                          <a:effectLst/>
                        </a:rPr>
                        <a:t>Fakta-kunskap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500" dirty="0">
                          <a:effectLst/>
                        </a:rPr>
                        <a:t>Terminologi</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rowSpan="2">
                  <a:txBody>
                    <a:bodyPr/>
                    <a:lstStyle/>
                    <a:p>
                      <a:pPr algn="ctr">
                        <a:lnSpc>
                          <a:spcPct val="115000"/>
                        </a:lnSpc>
                        <a:spcAft>
                          <a:spcPts val="0"/>
                        </a:spcAft>
                      </a:pPr>
                      <a:r>
                        <a:rPr lang="sv-SE" sz="500" dirty="0">
                          <a:effectLst/>
                        </a:rPr>
                        <a:t> </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2">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2">
                  <a:txBody>
                    <a:bodyPr/>
                    <a:lstStyle/>
                    <a:p>
                      <a:pPr algn="ctr">
                        <a:lnSpc>
                          <a:spcPct val="115000"/>
                        </a:lnSpc>
                        <a:spcAft>
                          <a:spcPts val="0"/>
                        </a:spcAft>
                      </a:pPr>
                      <a:r>
                        <a:rPr lang="sv-SE" sz="500" dirty="0">
                          <a:effectLst/>
                        </a:rPr>
                        <a:t> </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2">
                  <a:txBody>
                    <a:bodyPr/>
                    <a:lstStyle/>
                    <a:p>
                      <a:pPr algn="ctr">
                        <a:lnSpc>
                          <a:spcPct val="115000"/>
                        </a:lnSpc>
                        <a:spcAft>
                          <a:spcPts val="0"/>
                        </a:spcAft>
                      </a:pPr>
                      <a:r>
                        <a:rPr lang="sv-SE" sz="500" dirty="0">
                          <a:effectLst/>
                        </a:rPr>
                        <a:t> </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2">
                  <a:txBody>
                    <a:bodyPr/>
                    <a:lstStyle/>
                    <a:p>
                      <a:pPr algn="ctr">
                        <a:lnSpc>
                          <a:spcPct val="115000"/>
                        </a:lnSpc>
                        <a:spcAft>
                          <a:spcPts val="0"/>
                        </a:spcAft>
                      </a:pPr>
                      <a:r>
                        <a:rPr lang="sv-SE" sz="500">
                          <a:effectLst/>
                        </a:rPr>
                        <a:t> </a:t>
                      </a: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2">
                  <a:txBody>
                    <a:bodyPr/>
                    <a:lstStyle/>
                    <a:p>
                      <a:pPr algn="ctr">
                        <a:lnSpc>
                          <a:spcPct val="115000"/>
                        </a:lnSpc>
                        <a:spcAft>
                          <a:spcPts val="0"/>
                        </a:spcAft>
                      </a:pPr>
                      <a:r>
                        <a:rPr lang="sv-SE" sz="500">
                          <a:effectLst/>
                        </a:rPr>
                        <a:t> </a:t>
                      </a: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r>
              <a:tr h="456378">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Specifika detaljer och delar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352630">
                <a:tc vMerge="1">
                  <a:txBody>
                    <a:bodyPr/>
                    <a:lstStyle/>
                    <a:p>
                      <a:endParaRPr lang="sv-SE"/>
                    </a:p>
                  </a:txBody>
                  <a:tcPr/>
                </a:tc>
                <a:tc rowSpan="3">
                  <a:txBody>
                    <a:bodyPr/>
                    <a:lstStyle/>
                    <a:p>
                      <a:pPr algn="l">
                        <a:lnSpc>
                          <a:spcPct val="115000"/>
                        </a:lnSpc>
                        <a:spcAft>
                          <a:spcPts val="0"/>
                        </a:spcAft>
                      </a:pPr>
                      <a:r>
                        <a:rPr lang="sv-SE" sz="1800" dirty="0">
                          <a:effectLst/>
                        </a:rPr>
                        <a:t>Begrepps-kunskap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500" dirty="0">
                          <a:effectLst/>
                        </a:rPr>
                        <a:t>Klassificeringar och kategorier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r>
              <a:tr h="290835">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Principer och generaliseringar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310677">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Teorier, modeller och strukturer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350928">
                <a:tc vMerge="1">
                  <a:txBody>
                    <a:bodyPr/>
                    <a:lstStyle/>
                    <a:p>
                      <a:endParaRPr lang="sv-SE"/>
                    </a:p>
                  </a:txBody>
                  <a:tcPr/>
                </a:tc>
                <a:tc rowSpan="3">
                  <a:txBody>
                    <a:bodyPr/>
                    <a:lstStyle/>
                    <a:p>
                      <a:pPr algn="l">
                        <a:lnSpc>
                          <a:spcPct val="115000"/>
                        </a:lnSpc>
                        <a:spcAft>
                          <a:spcPts val="0"/>
                        </a:spcAft>
                      </a:pPr>
                      <a:r>
                        <a:rPr lang="sv-SE" sz="1800" dirty="0">
                          <a:effectLst/>
                        </a:rPr>
                        <a:t>Procedur-kunskap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500" dirty="0">
                          <a:effectLst/>
                        </a:rPr>
                        <a:t>Ämnesspecifika </a:t>
                      </a:r>
                      <a:r>
                        <a:rPr lang="sv-SE" sz="500" dirty="0" smtClean="0">
                          <a:effectLst/>
                        </a:rPr>
                        <a:t>förmågor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rowSpan="3">
                  <a:txBody>
                    <a:bodyPr/>
                    <a:lstStyle/>
                    <a:p>
                      <a:pPr algn="ctr">
                        <a:lnSpc>
                          <a:spcPct val="115000"/>
                        </a:lnSpc>
                        <a:spcAft>
                          <a:spcPts val="0"/>
                        </a:spcAft>
                      </a:pPr>
                      <a:r>
                        <a:rPr lang="sv-SE" sz="500">
                          <a:effectLst/>
                        </a:rPr>
                        <a:t> </a:t>
                      </a: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r>
              <a:tr h="408188">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Ämnesspecifika tekniker och metoder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359216">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Kriterier för att avgöra när man ska använda lämpliga </a:t>
                      </a:r>
                      <a:r>
                        <a:rPr lang="sv-SE" sz="500" dirty="0" smtClean="0">
                          <a:effectLst/>
                        </a:rPr>
                        <a:t>procedurer</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253068">
                <a:tc vMerge="1">
                  <a:txBody>
                    <a:bodyPr/>
                    <a:lstStyle/>
                    <a:p>
                      <a:endParaRPr lang="sv-SE"/>
                    </a:p>
                  </a:txBody>
                  <a:tcPr/>
                </a:tc>
                <a:tc rowSpan="3">
                  <a:txBody>
                    <a:bodyPr/>
                    <a:lstStyle/>
                    <a:p>
                      <a:pPr algn="l">
                        <a:lnSpc>
                          <a:spcPct val="115000"/>
                        </a:lnSpc>
                        <a:spcAft>
                          <a:spcPts val="0"/>
                        </a:spcAft>
                      </a:pPr>
                      <a:r>
                        <a:rPr lang="sv-SE" sz="1800" dirty="0">
                          <a:effectLst/>
                        </a:rPr>
                        <a:t>Meta-kognitiv kunskap</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tc>
                <a:tc>
                  <a:txBody>
                    <a:bodyPr/>
                    <a:lstStyle/>
                    <a:p>
                      <a:pPr algn="l">
                        <a:lnSpc>
                          <a:spcPct val="115000"/>
                        </a:lnSpc>
                        <a:spcAft>
                          <a:spcPts val="0"/>
                        </a:spcAft>
                      </a:pPr>
                      <a:r>
                        <a:rPr lang="sv-SE" sz="500" dirty="0">
                          <a:effectLst/>
                        </a:rPr>
                        <a:t>Strategisk kunskap</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rowSpan="3">
                  <a:txBody>
                    <a:bodyPr/>
                    <a:lstStyle/>
                    <a:p>
                      <a:pPr algn="ctr">
                        <a:lnSpc>
                          <a:spcPct val="115000"/>
                        </a:lnSpc>
                        <a:spcAft>
                          <a:spcPts val="0"/>
                        </a:spcAft>
                      </a:pPr>
                      <a:r>
                        <a:rPr lang="sv-SE" sz="500">
                          <a:effectLst/>
                        </a:rPr>
                        <a:t> </a:t>
                      </a: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r>
                        <a:rPr lang="sv-SE" sz="500" dirty="0">
                          <a:effectLst/>
                        </a:rPr>
                        <a:t> </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c rowSpan="3">
                  <a:txBody>
                    <a:bodyPr/>
                    <a:lstStyle/>
                    <a:p>
                      <a:pPr algn="ctr">
                        <a:lnSpc>
                          <a:spcPct val="115000"/>
                        </a:lnSpc>
                        <a:spcAft>
                          <a:spcPts val="0"/>
                        </a:spcAft>
                      </a:pPr>
                      <a:r>
                        <a:rPr lang="sv-SE" sz="500" dirty="0">
                          <a:effectLst/>
                        </a:rPr>
                        <a:t> </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chemeClr val="accent1">
                        <a:lumMod val="20000"/>
                        <a:lumOff val="80000"/>
                      </a:schemeClr>
                    </a:solidFill>
                  </a:tcPr>
                </a:tc>
              </a:tr>
              <a:tr h="456378">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Kunskap om inlärningsfrågor inkluderat lämplig kontextuell och villkorlig kunskap</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r h="456378">
                <a:tc vMerge="1">
                  <a:txBody>
                    <a:bodyPr/>
                    <a:lstStyle/>
                    <a:p>
                      <a:endParaRPr lang="sv-SE"/>
                    </a:p>
                  </a:txBody>
                  <a:tcPr/>
                </a:tc>
                <a:tc vMerge="1">
                  <a:txBody>
                    <a:bodyPr/>
                    <a:lstStyle/>
                    <a:p>
                      <a:endParaRPr lang="sv-SE"/>
                    </a:p>
                  </a:txBody>
                  <a:tcPr/>
                </a:tc>
                <a:tc>
                  <a:txBody>
                    <a:bodyPr/>
                    <a:lstStyle/>
                    <a:p>
                      <a:pPr algn="l">
                        <a:lnSpc>
                          <a:spcPct val="115000"/>
                        </a:lnSpc>
                        <a:spcAft>
                          <a:spcPts val="0"/>
                        </a:spcAft>
                      </a:pPr>
                      <a:r>
                        <a:rPr lang="sv-SE" sz="500" dirty="0">
                          <a:effectLst/>
                        </a:rPr>
                        <a:t>Kunskap om </a:t>
                      </a:r>
                      <a:r>
                        <a:rPr lang="sv-SE" sz="500" dirty="0" smtClean="0">
                          <a:effectLst/>
                        </a:rPr>
                        <a:t>sin</a:t>
                      </a:r>
                      <a:r>
                        <a:rPr lang="sv-SE" sz="500" baseline="0" dirty="0" smtClean="0">
                          <a:effectLst/>
                        </a:rPr>
                        <a:t> egen kognition</a:t>
                      </a:r>
                      <a:endParaRPr lang="sv-SE" sz="500" dirty="0">
                        <a:effectLst/>
                        <a:latin typeface="Calibri" panose="020F0502020204030204" pitchFamily="34" charset="0"/>
                        <a:ea typeface="Calibri" panose="020F0502020204030204" pitchFamily="34" charset="0"/>
                        <a:cs typeface="Times New Roman" panose="02020603050405020304" pitchFamily="18" charset="0"/>
                      </a:endParaRPr>
                    </a:p>
                  </a:txBody>
                  <a:tcPr marL="31223" marR="31223" marT="0" marB="0" anchor="ctr">
                    <a:solidFill>
                      <a:srgbClr val="E9F2E8"/>
                    </a:solidFill>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c vMerge="1">
                  <a:txBody>
                    <a:bodyPr/>
                    <a:lstStyle/>
                    <a:p>
                      <a:endParaRPr lang="sv-SE"/>
                    </a:p>
                  </a:txBody>
                  <a:tcPr/>
                </a:tc>
              </a:tr>
            </a:tbl>
          </a:graphicData>
        </a:graphic>
      </p:graphicFrame>
    </p:spTree>
    <p:extLst>
      <p:ext uri="{BB962C8B-B14F-4D97-AF65-F5344CB8AC3E}">
        <p14:creationId xmlns:p14="http://schemas.microsoft.com/office/powerpoint/2010/main" val="353937292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AutoShape 1"/>
          <p:cNvSpPr>
            <a:spLocks/>
          </p:cNvSpPr>
          <p:nvPr/>
        </p:nvSpPr>
        <p:spPr bwMode="auto">
          <a:xfrm rot="-5400000">
            <a:off x="8601075" y="5762625"/>
            <a:ext cx="863600" cy="228600"/>
          </a:xfrm>
          <a:custGeom>
            <a:avLst/>
            <a:gdLst>
              <a:gd name="T0" fmla="*/ 2147483647 w 21600"/>
              <a:gd name="T1" fmla="*/ 135492003 h 21600"/>
              <a:gd name="T2" fmla="*/ 2147483647 w 21600"/>
              <a:gd name="T3" fmla="*/ 135492003 h 21600"/>
              <a:gd name="T4" fmla="*/ 2147483647 w 21600"/>
              <a:gd name="T5" fmla="*/ 135492003 h 21600"/>
              <a:gd name="T6" fmla="*/ 2147483647 w 21600"/>
              <a:gd name="T7" fmla="*/ 1354920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914400">
              <a:defRPr/>
            </a:pPr>
            <a:r>
              <a:rPr lang="sv-SE" sz="800">
                <a:solidFill>
                  <a:srgbClr val="777777"/>
                </a:solidFill>
                <a:latin typeface="Arial" charset="0"/>
                <a:ea typeface="ＭＳ Ｐゴシック" charset="0"/>
                <a:sym typeface="Arial" charset="0"/>
              </a:rPr>
              <a:t>*</a:t>
            </a:r>
            <a:endParaRPr lang="sv-SE">
              <a:ea typeface="ＭＳ Ｐゴシック" charset="0"/>
              <a:cs typeface="Helvetica" charset="0"/>
            </a:endParaRPr>
          </a:p>
        </p:txBody>
      </p:sp>
      <p:sp>
        <p:nvSpPr>
          <p:cNvPr id="2" name="Platshållare för bildnummer 1"/>
          <p:cNvSpPr>
            <a:spLocks noGrp="1"/>
          </p:cNvSpPr>
          <p:nvPr>
            <p:ph type="sldNum" sz="quarter" idx="12"/>
          </p:nvPr>
        </p:nvSpPr>
        <p:spPr/>
        <p:txBody>
          <a:bodyPr/>
          <a:lstStyle/>
          <a:p>
            <a:fld id="{8D794C66-9947-44C3-80BD-73C9F91220D1}" type="slidenum">
              <a:rPr lang="sv-SE" smtClean="0"/>
              <a:t>9</a:t>
            </a:fld>
            <a:endParaRPr lang="sv-SE"/>
          </a:p>
        </p:txBody>
      </p:sp>
      <p:sp>
        <p:nvSpPr>
          <p:cNvPr id="8" name="Rektangel 7"/>
          <p:cNvSpPr/>
          <p:nvPr/>
        </p:nvSpPr>
        <p:spPr>
          <a:xfrm>
            <a:off x="489857" y="2150682"/>
            <a:ext cx="7968343" cy="1975926"/>
          </a:xfrm>
          <a:prstGeom prst="rect">
            <a:avLst/>
          </a:prstGeom>
        </p:spPr>
        <p:txBody>
          <a:bodyPr wrap="square">
            <a:spAutoFit/>
          </a:bodyPr>
          <a:lstStyle/>
          <a:p>
            <a:pPr>
              <a:lnSpc>
                <a:spcPct val="85000"/>
              </a:lnSpc>
              <a:spcBef>
                <a:spcPct val="0"/>
              </a:spcBef>
              <a:defRPr/>
            </a:pPr>
            <a:r>
              <a:rPr lang="sv-SE" sz="4800" b="1" dirty="0">
                <a:solidFill>
                  <a:schemeClr val="accent2"/>
                </a:solidFill>
                <a:latin typeface="+mj-lt"/>
                <a:ea typeface="+mj-ea"/>
                <a:cs typeface="+mj-cs"/>
              </a:rPr>
              <a:t>Återberätta viktiga poänger med denna nyckelstrategi.</a:t>
            </a:r>
          </a:p>
        </p:txBody>
      </p:sp>
    </p:spTree>
    <p:extLst>
      <p:ext uri="{BB962C8B-B14F-4D97-AF65-F5344CB8AC3E}">
        <p14:creationId xmlns:p14="http://schemas.microsoft.com/office/powerpoint/2010/main" val="197789297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Marholmen 140618 b">
  <a:themeElements>
    <a:clrScheme name="Anpassat 17">
      <a:dk1>
        <a:srgbClr val="101676"/>
      </a:dk1>
      <a:lt1>
        <a:sysClr val="window" lastClr="FFFFFF"/>
      </a:lt1>
      <a:dk2>
        <a:srgbClr val="000000"/>
      </a:dk2>
      <a:lt2>
        <a:srgbClr val="EEECE1"/>
      </a:lt2>
      <a:accent1>
        <a:srgbClr val="56B038"/>
      </a:accent1>
      <a:accent2>
        <a:srgbClr val="EC671C"/>
      </a:accent2>
      <a:accent3>
        <a:srgbClr val="EA5297"/>
      </a:accent3>
      <a:accent4>
        <a:srgbClr val="FFCC00"/>
      </a:accent4>
      <a:accent5>
        <a:srgbClr val="B91E2B"/>
      </a:accent5>
      <a:accent6>
        <a:srgbClr val="009ACC"/>
      </a:accent6>
      <a:hlink>
        <a:srgbClr val="101676"/>
      </a:hlink>
      <a:folHlink>
        <a:srgbClr val="101676"/>
      </a:folHlink>
    </a:clrScheme>
    <a:fontScheme name="Norrtälje Kommu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rundmall vit.potx" id="{BDBD6BCC-E30A-4125-ACFC-BDADEE8D7983}" vid="{9A706C24-5DED-42E3-A14B-45215820FCE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Marholmen 140618 b</Template>
  <TotalTime>2219</TotalTime>
  <Words>1407</Words>
  <Application>Microsoft Office PowerPoint</Application>
  <PresentationFormat>Bildspel på skärmen (4:3)</PresentationFormat>
  <Paragraphs>291</Paragraphs>
  <Slides>12</Slides>
  <Notes>12</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12</vt:i4>
      </vt:variant>
    </vt:vector>
  </HeadingPairs>
  <TitlesOfParts>
    <vt:vector size="20" baseType="lpstr">
      <vt:lpstr>MS PGothic</vt:lpstr>
      <vt:lpstr>Arial</vt:lpstr>
      <vt:lpstr>Arial Rounded MT Bold</vt:lpstr>
      <vt:lpstr>Calibri</vt:lpstr>
      <vt:lpstr>Century Gothic</vt:lpstr>
      <vt:lpstr>Helvetica</vt:lpstr>
      <vt:lpstr>Times New Roman</vt:lpstr>
      <vt:lpstr>Marholmen 140618 b</vt:lpstr>
      <vt:lpstr>Bedömning 2014-2015 Strategi 2   </vt:lpstr>
      <vt:lpstr>Syfte &amp; Mål </vt:lpstr>
      <vt:lpstr>Innehåll</vt:lpstr>
      <vt:lpstr>De här teknikerna använder jag idag för att snabbt se hela klassens lärande.</vt:lpstr>
      <vt:lpstr>PowerPoint-presentation</vt:lpstr>
      <vt:lpstr>PowerPoint-presentation</vt:lpstr>
      <vt:lpstr>PowerPoint-presentation</vt:lpstr>
      <vt:lpstr>PowerPoint-presentation</vt:lpstr>
      <vt:lpstr>PowerPoint-presentation</vt:lpstr>
      <vt:lpstr>Utgångspass</vt:lpstr>
      <vt:lpstr>Till nästa gång</vt:lpstr>
      <vt:lpstr>Tack!</vt:lpstr>
    </vt:vector>
  </TitlesOfParts>
  <Company>Norrtälje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Formativ bedömning</dc:title>
  <dc:creator>Charlotta Andersson</dc:creator>
  <cp:lastModifiedBy>Charlotta Andersson</cp:lastModifiedBy>
  <cp:revision>185</cp:revision>
  <cp:lastPrinted>2014-11-03T12:36:15Z</cp:lastPrinted>
  <dcterms:created xsi:type="dcterms:W3CDTF">2014-06-09T08:09:33Z</dcterms:created>
  <dcterms:modified xsi:type="dcterms:W3CDTF">2014-11-03T12:39:08Z</dcterms:modified>
</cp:coreProperties>
</file>